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6" r:id="rId2"/>
    <p:sldId id="279" r:id="rId3"/>
    <p:sldId id="289" r:id="rId4"/>
    <p:sldId id="290" r:id="rId5"/>
    <p:sldId id="294" r:id="rId6"/>
    <p:sldId id="309"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Lst>
  <p:sldSz cx="12192000" cy="68580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4" name="Freeform 6"/>
          <p:cNvSpPr>
            <a:spLocks/>
          </p:cNvSpPr>
          <p:nvPr/>
        </p:nvSpPr>
        <p:spPr bwMode="auto">
          <a:xfrm>
            <a:off x="0" y="4324350"/>
            <a:ext cx="1744663" cy="777875"/>
          </a:xfrm>
          <a:custGeom>
            <a:avLst/>
            <a:gdLst>
              <a:gd name="T0" fmla="*/ 0 w 372"/>
              <a:gd name="T1" fmla="*/ 0 h 166"/>
              <a:gd name="T2" fmla="*/ 372 w 372"/>
              <a:gd name="T3" fmla="*/ 166 h 166"/>
            </a:gdLst>
            <a:ahLst/>
            <a:cxnLst>
              <a:cxn ang="0">
                <a:pos x="287" y="166"/>
              </a:cxn>
              <a:cxn ang="0">
                <a:pos x="293" y="164"/>
              </a:cxn>
              <a:cxn ang="0">
                <a:pos x="294" y="163"/>
              </a:cxn>
              <a:cxn ang="0">
                <a:pos x="370" y="87"/>
              </a:cxn>
              <a:cxn ang="0">
                <a:pos x="370" y="78"/>
              </a:cxn>
              <a:cxn ang="0">
                <a:pos x="294" y="3"/>
              </a:cxn>
              <a:cxn ang="0">
                <a:pos x="293" y="2"/>
              </a:cxn>
              <a:cxn ang="0">
                <a:pos x="287" y="0"/>
              </a:cxn>
              <a:cxn ang="0">
                <a:pos x="0" y="0"/>
              </a:cxn>
              <a:cxn ang="0">
                <a:pos x="0" y="166"/>
              </a:cxn>
              <a:cxn ang="0">
                <a:pos x="287" y="166"/>
              </a:cxn>
            </a:cxnLst>
            <a:rect l="T0" t="T1" r="T2" b="T3"/>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5" name="Date Placeholder 3"/>
          <p:cNvSpPr>
            <a:spLocks noGrp="1"/>
          </p:cNvSpPr>
          <p:nvPr>
            <p:ph type="dt" sz="half" idx="10"/>
          </p:nvPr>
        </p:nvSpPr>
        <p:spPr/>
        <p:txBody>
          <a:bodyPr/>
          <a:lstStyle>
            <a:lvl1pPr>
              <a:defRPr/>
            </a:lvl1pPr>
          </a:lstStyle>
          <a:p>
            <a:pPr>
              <a:defRPr/>
            </a:pPr>
            <a:fld id="{E4C008F7-D728-40F3-9C5D-4F47563F0350}" type="datetimeFigureOut">
              <a:rPr lang="ru-RU"/>
              <a:pPr>
                <a:defRPr/>
              </a:pPr>
              <a:t>25.12.2020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4529138"/>
            <a:ext cx="779462" cy="365125"/>
          </a:xfrm>
        </p:spPr>
        <p:txBody>
          <a:bodyPr/>
          <a:lstStyle>
            <a:lvl1pPr>
              <a:defRPr/>
            </a:lvl1pPr>
          </a:lstStyle>
          <a:p>
            <a:pPr>
              <a:defRPr/>
            </a:pPr>
            <a:fld id="{A076AC1E-2EBF-40D4-A00C-1D124DDDA28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a:t>Образец текста</a:t>
            </a:r>
          </a:p>
        </p:txBody>
      </p:sp>
      <p:sp>
        <p:nvSpPr>
          <p:cNvPr id="6" name="Date Placeholder 4"/>
          <p:cNvSpPr>
            <a:spLocks noGrp="1"/>
          </p:cNvSpPr>
          <p:nvPr>
            <p:ph type="dt" sz="half" idx="10"/>
          </p:nvPr>
        </p:nvSpPr>
        <p:spPr/>
        <p:txBody>
          <a:bodyPr/>
          <a:lstStyle>
            <a:lvl1pPr>
              <a:defRPr/>
            </a:lvl1pPr>
          </a:lstStyle>
          <a:p>
            <a:pPr>
              <a:defRPr/>
            </a:pPr>
            <a:fld id="{E889028B-D585-4C24-A174-EE842D7DDD39}" type="datetimeFigureOut">
              <a:rPr lang="ru-RU"/>
              <a:pPr>
                <a:defRPr/>
              </a:pPr>
              <a:t>25.12.2020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1EBBC743-8D6C-4A9C-871C-57FCDF65EB4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6" name="TextBox 16"/>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7"/>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a:t>Образец текста</a:t>
            </a:r>
          </a:p>
        </p:txBody>
      </p:sp>
      <p:sp>
        <p:nvSpPr>
          <p:cNvPr id="8" name="Date Placeholder 4"/>
          <p:cNvSpPr>
            <a:spLocks noGrp="1"/>
          </p:cNvSpPr>
          <p:nvPr>
            <p:ph type="dt" sz="half" idx="14"/>
          </p:nvPr>
        </p:nvSpPr>
        <p:spPr/>
        <p:txBody>
          <a:bodyPr/>
          <a:lstStyle>
            <a:lvl1pPr>
              <a:defRPr/>
            </a:lvl1pPr>
          </a:lstStyle>
          <a:p>
            <a:pPr>
              <a:defRPr/>
            </a:pPr>
            <a:fld id="{20C514EB-44DE-456B-9C04-B924A57CF193}" type="datetimeFigureOut">
              <a:rPr lang="ru-RU"/>
              <a:pPr>
                <a:defRPr/>
              </a:pPr>
              <a:t>25.12.2020</a:t>
            </a:fld>
            <a:endParaRPr lang="ru-RU"/>
          </a:p>
        </p:txBody>
      </p:sp>
      <p:sp>
        <p:nvSpPr>
          <p:cNvPr id="9" name="Footer Placeholder 5"/>
          <p:cNvSpPr>
            <a:spLocks noGrp="1"/>
          </p:cNvSpPr>
          <p:nvPr>
            <p:ph type="ftr" sz="quarter" idx="15"/>
          </p:nvPr>
        </p:nvSpPr>
        <p:spPr/>
        <p:txBody>
          <a:bodyPr/>
          <a:lstStyle>
            <a:lvl1pPr>
              <a:defRPr/>
            </a:lvl1pPr>
          </a:lstStyle>
          <a:p>
            <a:pPr>
              <a:defRPr/>
            </a:pPr>
            <a:endParaRPr lang="ru-RU"/>
          </a:p>
        </p:txBody>
      </p:sp>
      <p:sp>
        <p:nvSpPr>
          <p:cNvPr id="10" name="Slide Number Placeholder 6"/>
          <p:cNvSpPr>
            <a:spLocks noGrp="1"/>
          </p:cNvSpPr>
          <p:nvPr>
            <p:ph type="sldNum" sz="quarter" idx="16"/>
          </p:nvPr>
        </p:nvSpPr>
        <p:spPr>
          <a:xfrm>
            <a:off x="531813" y="4983163"/>
            <a:ext cx="779462" cy="365125"/>
          </a:xfrm>
        </p:spPr>
        <p:txBody>
          <a:bodyPr/>
          <a:lstStyle>
            <a:lvl1pPr>
              <a:defRPr/>
            </a:lvl1pPr>
          </a:lstStyle>
          <a:p>
            <a:pPr>
              <a:defRPr/>
            </a:pPr>
            <a:fld id="{75DA86D4-4C3E-4CAA-BDF5-1DB40FF0CE46}"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ru-RU"/>
              <a:t>Образец текста</a:t>
            </a:r>
          </a:p>
        </p:txBody>
      </p:sp>
      <p:sp>
        <p:nvSpPr>
          <p:cNvPr id="6" name="Date Placeholder 4"/>
          <p:cNvSpPr>
            <a:spLocks noGrp="1"/>
          </p:cNvSpPr>
          <p:nvPr>
            <p:ph type="dt" sz="half" idx="14"/>
          </p:nvPr>
        </p:nvSpPr>
        <p:spPr/>
        <p:txBody>
          <a:bodyPr/>
          <a:lstStyle>
            <a:lvl1pPr>
              <a:defRPr/>
            </a:lvl1pPr>
          </a:lstStyle>
          <a:p>
            <a:pPr>
              <a:defRPr/>
            </a:pPr>
            <a:fld id="{270E9165-3E19-49D5-A05A-6A1238E52E15}" type="datetimeFigureOut">
              <a:rPr lang="ru-RU"/>
              <a:pPr>
                <a:defRPr/>
              </a:pPr>
              <a:t>25.12.2020</a:t>
            </a:fld>
            <a:endParaRPr lang="ru-RU"/>
          </a:p>
        </p:txBody>
      </p:sp>
      <p:sp>
        <p:nvSpPr>
          <p:cNvPr id="7" name="Footer Placeholder 5"/>
          <p:cNvSpPr>
            <a:spLocks noGrp="1"/>
          </p:cNvSpPr>
          <p:nvPr>
            <p:ph type="ftr" sz="quarter" idx="15"/>
          </p:nvPr>
        </p:nvSpPr>
        <p:spPr/>
        <p:txBody>
          <a:bodyPr/>
          <a:lstStyle>
            <a:lvl1pPr>
              <a:defRPr/>
            </a:lvl1pPr>
          </a:lstStyle>
          <a:p>
            <a:pPr>
              <a:defRPr/>
            </a:pPr>
            <a:endParaRPr lang="ru-RU"/>
          </a:p>
        </p:txBody>
      </p:sp>
      <p:sp>
        <p:nvSpPr>
          <p:cNvPr id="8" name="Slide Number Placeholder 6"/>
          <p:cNvSpPr>
            <a:spLocks noGrp="1"/>
          </p:cNvSpPr>
          <p:nvPr>
            <p:ph type="sldNum" sz="quarter" idx="16"/>
          </p:nvPr>
        </p:nvSpPr>
        <p:spPr>
          <a:xfrm>
            <a:off x="531813" y="4983163"/>
            <a:ext cx="779462" cy="365125"/>
          </a:xfrm>
        </p:spPr>
        <p:txBody>
          <a:bodyPr/>
          <a:lstStyle>
            <a:lvl1pPr>
              <a:defRPr/>
            </a:lvl1pPr>
          </a:lstStyle>
          <a:p>
            <a:pPr>
              <a:defRPr/>
            </a:pPr>
            <a:fld id="{C94F8349-0BE6-4BEB-916B-E382C5A2B448}"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DAA79C32-1F30-4A3D-8213-C9F81E49F062}" type="datetimeFigureOut">
              <a:rPr lang="ru-RU"/>
              <a:pPr>
                <a:defRPr/>
              </a:pPr>
              <a:t>25.12.2020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893950BF-6FCB-4743-A633-50435ADE3D4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4"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EFEC2BED-356A-4959-9159-2DC58EBAD354}" type="datetimeFigureOut">
              <a:rPr lang="ru-RU"/>
              <a:pPr>
                <a:defRPr/>
              </a:pPr>
              <a:t>25.12.2020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p:txBody>
          <a:bodyPr/>
          <a:lstStyle>
            <a:lvl1pPr>
              <a:defRPr/>
            </a:lvl1pPr>
          </a:lstStyle>
          <a:p>
            <a:pPr>
              <a:defRPr/>
            </a:pPr>
            <a:fld id="{6DBC48B5-F0ED-4ACC-BAD5-73168396A3FE}"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DE4F280B-B02B-42FB-8351-D20EBF23F0CD}" type="datetimeFigureOut">
              <a:rPr lang="ru-RU"/>
              <a:pPr>
                <a:defRPr/>
              </a:pPr>
              <a:t>25.12.2020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EE509AF8-8F44-42DA-89B5-088D2191576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Date Placeholder 4"/>
          <p:cNvSpPr>
            <a:spLocks noGrp="1"/>
          </p:cNvSpPr>
          <p:nvPr>
            <p:ph type="dt" sz="half" idx="10"/>
          </p:nvPr>
        </p:nvSpPr>
        <p:spPr/>
        <p:txBody>
          <a:bodyPr/>
          <a:lstStyle>
            <a:lvl1pPr>
              <a:defRPr/>
            </a:lvl1pPr>
          </a:lstStyle>
          <a:p>
            <a:pPr>
              <a:defRPr/>
            </a:pPr>
            <a:fld id="{8F441E57-F48F-4E93-BE75-36A28D2B392F}" type="datetimeFigureOut">
              <a:rPr lang="ru-RU"/>
              <a:pPr>
                <a:defRPr/>
              </a:pPr>
              <a:t>25.12.2020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055B0035-C58A-4DE4-97DD-86A672417AF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7"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6"/>
          <p:cNvSpPr>
            <a:spLocks noGrp="1"/>
          </p:cNvSpPr>
          <p:nvPr>
            <p:ph type="dt" sz="half" idx="10"/>
          </p:nvPr>
        </p:nvSpPr>
        <p:spPr/>
        <p:txBody>
          <a:bodyPr/>
          <a:lstStyle>
            <a:lvl1pPr>
              <a:defRPr/>
            </a:lvl1pPr>
          </a:lstStyle>
          <a:p>
            <a:pPr>
              <a:defRPr/>
            </a:pPr>
            <a:fld id="{E249DF16-99C2-45A9-9810-4598C820F3E1}" type="datetimeFigureOut">
              <a:rPr lang="ru-RU"/>
              <a:pPr>
                <a:defRPr/>
              </a:pPr>
              <a:t>25.12.2020</a:t>
            </a:fld>
            <a:endParaRPr lang="ru-RU"/>
          </a:p>
        </p:txBody>
      </p:sp>
      <p:sp>
        <p:nvSpPr>
          <p:cNvPr id="9" name="Footer Placeholder 7"/>
          <p:cNvSpPr>
            <a:spLocks noGrp="1"/>
          </p:cNvSpPr>
          <p:nvPr>
            <p:ph type="ftr" sz="quarter" idx="11"/>
          </p:nvPr>
        </p:nvSpPr>
        <p:spPr/>
        <p:txBody>
          <a:bodyPr/>
          <a:lstStyle>
            <a:lvl1pPr>
              <a:defRPr/>
            </a:lvl1pPr>
          </a:lstStyle>
          <a:p>
            <a:pPr>
              <a:defRPr/>
            </a:pPr>
            <a:endParaRPr lang="ru-RU"/>
          </a:p>
        </p:txBody>
      </p:sp>
      <p:sp>
        <p:nvSpPr>
          <p:cNvPr id="11" name="Slide Number Placeholder 5"/>
          <p:cNvSpPr>
            <a:spLocks noGrp="1"/>
          </p:cNvSpPr>
          <p:nvPr>
            <p:ph type="sldNum" sz="quarter" idx="12"/>
          </p:nvPr>
        </p:nvSpPr>
        <p:spPr/>
        <p:txBody>
          <a:bodyPr/>
          <a:lstStyle>
            <a:lvl1pPr>
              <a:defRPr/>
            </a:lvl1pPr>
          </a:lstStyle>
          <a:p>
            <a:pPr>
              <a:defRPr/>
            </a:pPr>
            <a:fld id="{6D52D4A4-B766-47A3-85A4-0A63ADA50362}"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p:txBody>
          <a:bodyPr/>
          <a:lstStyle/>
          <a:p>
            <a:r>
              <a:rPr lang="ru-RU"/>
              <a:t>Образец заголовка</a:t>
            </a:r>
            <a:endParaRPr lang="en-US" dirty="0"/>
          </a:p>
        </p:txBody>
      </p:sp>
      <p:sp>
        <p:nvSpPr>
          <p:cNvPr id="4" name="Date Placeholder 2"/>
          <p:cNvSpPr>
            <a:spLocks noGrp="1"/>
          </p:cNvSpPr>
          <p:nvPr>
            <p:ph type="dt" sz="half" idx="10"/>
          </p:nvPr>
        </p:nvSpPr>
        <p:spPr/>
        <p:txBody>
          <a:bodyPr/>
          <a:lstStyle>
            <a:lvl1pPr>
              <a:defRPr/>
            </a:lvl1pPr>
          </a:lstStyle>
          <a:p>
            <a:pPr>
              <a:defRPr/>
            </a:pPr>
            <a:fld id="{075C898B-91A0-4085-A7A6-D1B063EA32C2}" type="datetimeFigureOut">
              <a:rPr lang="ru-RU"/>
              <a:pPr>
                <a:defRPr/>
              </a:pPr>
              <a:t>25.12.2020</a:t>
            </a:fld>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E20AC215-F20A-4627-98BA-F0922C5D15FD}"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7143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Date Placeholder 4"/>
          <p:cNvSpPr>
            <a:spLocks noGrp="1"/>
          </p:cNvSpPr>
          <p:nvPr>
            <p:ph type="dt" sz="half" idx="10"/>
          </p:nvPr>
        </p:nvSpPr>
        <p:spPr/>
        <p:txBody>
          <a:bodyPr/>
          <a:lstStyle>
            <a:lvl1pPr>
              <a:defRPr/>
            </a:lvl1pPr>
          </a:lstStyle>
          <a:p>
            <a:pPr>
              <a:defRPr/>
            </a:pPr>
            <a:fld id="{2BF954D3-D0DF-4D53-A374-B336ED8C3C3A}" type="datetimeFigureOut">
              <a:rPr lang="ru-RU"/>
              <a:pPr>
                <a:defRPr/>
              </a:pPr>
              <a:t>25.12.2020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p:txBody>
          <a:bodyPr/>
          <a:lstStyle>
            <a:lvl1pPr>
              <a:defRPr/>
            </a:lvl1pPr>
          </a:lstStyle>
          <a:p>
            <a:pPr>
              <a:defRPr/>
            </a:pPr>
            <a:fld id="{688F6643-BB48-444D-8A31-6D2DDDF44F2A}"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491172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a:t>Вставка рисунка</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Date Placeholder 4"/>
          <p:cNvSpPr>
            <a:spLocks noGrp="1"/>
          </p:cNvSpPr>
          <p:nvPr>
            <p:ph type="dt" sz="half" idx="10"/>
          </p:nvPr>
        </p:nvSpPr>
        <p:spPr/>
        <p:txBody>
          <a:bodyPr/>
          <a:lstStyle>
            <a:lvl1pPr>
              <a:defRPr/>
            </a:lvl1pPr>
          </a:lstStyle>
          <a:p>
            <a:pPr>
              <a:defRPr/>
            </a:pPr>
            <a:fld id="{E423C434-0DD0-4318-9971-04D5D36831E4}" type="datetimeFigureOut">
              <a:rPr lang="ru-RU"/>
              <a:pPr>
                <a:defRPr/>
              </a:pPr>
              <a:t>25.12.2020</a:t>
            </a:fld>
            <a:endParaRPr lang="ru-RU"/>
          </a:p>
        </p:txBody>
      </p:sp>
      <p:sp>
        <p:nvSpPr>
          <p:cNvPr id="7" name="Footer Placeholder 5"/>
          <p:cNvSpPr>
            <a:spLocks noGrp="1"/>
          </p:cNvSpPr>
          <p:nvPr>
            <p:ph type="ftr" sz="quarter" idx="11"/>
          </p:nvPr>
        </p:nvSpPr>
        <p:spPr/>
        <p:txBody>
          <a:bodyPr/>
          <a:lstStyle>
            <a:lvl1pPr>
              <a:defRPr/>
            </a:lvl1pPr>
          </a:lstStyle>
          <a:p>
            <a:pPr>
              <a:defRPr/>
            </a:pPr>
            <a:endParaRPr lang="ru-RU"/>
          </a:p>
        </p:txBody>
      </p:sp>
      <p:sp>
        <p:nvSpPr>
          <p:cNvPr id="8" name="Slide Number Placeholder 6"/>
          <p:cNvSpPr>
            <a:spLocks noGrp="1"/>
          </p:cNvSpPr>
          <p:nvPr>
            <p:ph type="sldNum" sz="quarter" idx="12"/>
          </p:nvPr>
        </p:nvSpPr>
        <p:spPr>
          <a:xfrm>
            <a:off x="531813" y="4983163"/>
            <a:ext cx="779462" cy="365125"/>
          </a:xfrm>
        </p:spPr>
        <p:txBody>
          <a:bodyPr/>
          <a:lstStyle>
            <a:lvl1pPr>
              <a:defRPr/>
            </a:lvl1pPr>
          </a:lstStyle>
          <a:p>
            <a:pPr>
              <a:defRPr/>
            </a:pPr>
            <a:fld id="{04E40EA3-A824-4F0A-959D-870E933F888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4"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5" name="Date Placeholder 3"/>
          <p:cNvSpPr>
            <a:spLocks noGrp="1"/>
          </p:cNvSpPr>
          <p:nvPr>
            <p:ph type="dt" sz="half" idx="10"/>
          </p:nvPr>
        </p:nvSpPr>
        <p:spPr/>
        <p:txBody>
          <a:bodyPr/>
          <a:lstStyle>
            <a:lvl1pPr>
              <a:defRPr/>
            </a:lvl1pPr>
          </a:lstStyle>
          <a:p>
            <a:pPr>
              <a:defRPr/>
            </a:pPr>
            <a:fld id="{1D081982-DBFD-4142-9B27-9A1CE6045252}" type="datetimeFigureOut">
              <a:rPr lang="ru-RU"/>
              <a:pPr>
                <a:defRPr/>
              </a:pPr>
              <a:t>25.12.2020</a:t>
            </a:fld>
            <a:endParaRPr lang="ru-RU"/>
          </a:p>
        </p:txBody>
      </p:sp>
      <p:sp>
        <p:nvSpPr>
          <p:cNvPr id="6" name="Footer Placeholder 4"/>
          <p:cNvSpPr>
            <a:spLocks noGrp="1"/>
          </p:cNvSpPr>
          <p:nvPr>
            <p:ph type="ftr" sz="quarter" idx="11"/>
          </p:nvPr>
        </p:nvSpPr>
        <p:spPr/>
        <p:txBody>
          <a:bodyPr/>
          <a:lstStyle>
            <a:lvl1pPr>
              <a:defRPr/>
            </a:lvl1pPr>
          </a:lstStyle>
          <a:p>
            <a:pPr>
              <a:defRPr/>
            </a:pPr>
            <a:endParaRPr lang="ru-RU"/>
          </a:p>
        </p:txBody>
      </p:sp>
      <p:sp>
        <p:nvSpPr>
          <p:cNvPr id="7" name="Slide Number Placeholder 5"/>
          <p:cNvSpPr>
            <a:spLocks noGrp="1"/>
          </p:cNvSpPr>
          <p:nvPr>
            <p:ph type="sldNum" sz="quarter" idx="12"/>
          </p:nvPr>
        </p:nvSpPr>
        <p:spPr>
          <a:xfrm>
            <a:off x="531813" y="3244850"/>
            <a:ext cx="779462" cy="365125"/>
          </a:xfrm>
        </p:spPr>
        <p:txBody>
          <a:bodyPr/>
          <a:lstStyle>
            <a:lvl1pPr>
              <a:defRPr/>
            </a:lvl1pPr>
          </a:lstStyle>
          <a:p>
            <a:pPr>
              <a:defRPr/>
            </a:pPr>
            <a:fld id="{C463405B-22D4-4D39-BE21-05C9742C825A}"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Freeform 11"/>
          <p:cNvSpPr>
            <a:spLocks/>
          </p:cNvSpPr>
          <p:nvPr/>
        </p:nvSpPr>
        <p:spPr bwMode="auto">
          <a:xfrm flipV="1">
            <a:off x="-4763" y="3178175"/>
            <a:ext cx="1589088" cy="508000"/>
          </a:xfrm>
          <a:custGeom>
            <a:avLst/>
            <a:gdLst/>
            <a:ahLst/>
            <a:cxnLst>
              <a:cxn ang="0">
                <a:pos x="9248" y="4701"/>
              </a:cxn>
              <a:cxn ang="0">
                <a:pos x="7915" y="188"/>
              </a:cxn>
              <a:cxn ang="0">
                <a:pos x="7886" y="94"/>
              </a:cxn>
              <a:cxn ang="0">
                <a:pos x="7803" y="0"/>
              </a:cxn>
              <a:cxn ang="0">
                <a:pos x="7275" y="0"/>
              </a:cxn>
              <a:cxn ang="0">
                <a:pos x="0" y="70"/>
              </a:cxn>
              <a:cxn ang="0">
                <a:pos x="25" y="10000"/>
              </a:cxn>
              <a:cxn ang="0">
                <a:pos x="7275" y="9966"/>
              </a:cxn>
              <a:cxn ang="0">
                <a:pos x="7803" y="9966"/>
              </a:cxn>
              <a:cxn ang="0">
                <a:pos x="7886" y="9872"/>
              </a:cxn>
              <a:cxn ang="0">
                <a:pos x="7915" y="9778"/>
              </a:cxn>
              <a:cxn ang="0">
                <a:pos x="9248" y="5265"/>
              </a:cxn>
              <a:cxn ang="0">
                <a:pos x="9248" y="4701"/>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w="9525">
            <a:noFill/>
            <a:round/>
            <a:headEnd/>
            <a:tailEnd/>
          </a:ln>
        </p:spPr>
        <p:txBody>
          <a:bodyPr/>
          <a:lstStyle/>
          <a:p>
            <a:pPr>
              <a:defRPr/>
            </a:pPr>
            <a:endParaRPr lang="ru-RU"/>
          </a:p>
        </p:txBody>
      </p:sp>
      <p:sp>
        <p:nvSpPr>
          <p:cNvPr id="6" name="TextBox 13"/>
          <p:cNvSpPr txBox="1"/>
          <p:nvPr/>
        </p:nvSpPr>
        <p:spPr>
          <a:xfrm>
            <a:off x="2466975" y="647700"/>
            <a:ext cx="609600" cy="585788"/>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7" name="TextBox 14"/>
          <p:cNvSpPr txBox="1"/>
          <p:nvPr/>
        </p:nvSpPr>
        <p:spPr>
          <a:xfrm>
            <a:off x="11114088" y="2905125"/>
            <a:ext cx="609600" cy="584200"/>
          </a:xfrm>
          <a:prstGeom prst="rect">
            <a:avLst/>
          </a:prstGeom>
        </p:spPr>
        <p:txBody>
          <a:bodyPr anchor="ctr"/>
          <a:lstStyle/>
          <a:p>
            <a:pPr fontAlgn="auto">
              <a:spcBef>
                <a:spcPts val="0"/>
              </a:spcBef>
              <a:spcAft>
                <a:spcPts val="0"/>
              </a:spcAft>
              <a:defRPr/>
            </a:pPr>
            <a:r>
              <a:rPr lang="en-US" sz="8000" dirty="0">
                <a:ln w="3175" cmpd="sng">
                  <a:noFill/>
                </a:ln>
                <a:solidFill>
                  <a:schemeClr val="accent1"/>
                </a:solidFill>
                <a:latin typeface="Arial"/>
                <a:cs typeface="+mn-cs"/>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8" name="Date Placeholder 3"/>
          <p:cNvSpPr>
            <a:spLocks noGrp="1"/>
          </p:cNvSpPr>
          <p:nvPr>
            <p:ph type="dt" sz="half" idx="14"/>
          </p:nvPr>
        </p:nvSpPr>
        <p:spPr/>
        <p:txBody>
          <a:bodyPr/>
          <a:lstStyle>
            <a:lvl1pPr>
              <a:defRPr/>
            </a:lvl1pPr>
          </a:lstStyle>
          <a:p>
            <a:pPr>
              <a:defRPr/>
            </a:pPr>
            <a:fld id="{50946B78-DA5C-4003-92F9-35D4888231B7}" type="datetimeFigureOut">
              <a:rPr lang="ru-RU"/>
              <a:pPr>
                <a:defRPr/>
              </a:pPr>
              <a:t>25.12.2020</a:t>
            </a:fld>
            <a:endParaRPr lang="ru-RU"/>
          </a:p>
        </p:txBody>
      </p:sp>
      <p:sp>
        <p:nvSpPr>
          <p:cNvPr id="9" name="Footer Placeholder 4"/>
          <p:cNvSpPr>
            <a:spLocks noGrp="1"/>
          </p:cNvSpPr>
          <p:nvPr>
            <p:ph type="ftr" sz="quarter" idx="15"/>
          </p:nvPr>
        </p:nvSpPr>
        <p:spPr/>
        <p:txBody>
          <a:bodyPr/>
          <a:lstStyle>
            <a:lvl1pPr>
              <a:defRPr/>
            </a:lvl1pPr>
          </a:lstStyle>
          <a:p>
            <a:pPr>
              <a:defRPr/>
            </a:pPr>
            <a:endParaRPr lang="ru-RU"/>
          </a:p>
        </p:txBody>
      </p:sp>
      <p:sp>
        <p:nvSpPr>
          <p:cNvPr id="10" name="Slide Number Placeholder 5"/>
          <p:cNvSpPr>
            <a:spLocks noGrp="1"/>
          </p:cNvSpPr>
          <p:nvPr>
            <p:ph type="sldNum" sz="quarter" idx="16"/>
          </p:nvPr>
        </p:nvSpPr>
        <p:spPr>
          <a:xfrm>
            <a:off x="531813" y="3244850"/>
            <a:ext cx="779462" cy="365125"/>
          </a:xfrm>
        </p:spPr>
        <p:txBody>
          <a:bodyPr/>
          <a:lstStyle>
            <a:lvl1pPr>
              <a:defRPr/>
            </a:lvl1pPr>
          </a:lstStyle>
          <a:p>
            <a:pPr>
              <a:defRPr/>
            </a:pPr>
            <a:fld id="{BC39F18D-A6FC-4F6E-BF39-9BC5A759ED3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026" name="Group 22"/>
          <p:cNvGrpSpPr>
            <a:grpSpLocks/>
          </p:cNvGrpSpPr>
          <p:nvPr/>
        </p:nvGrpSpPr>
        <p:grpSpPr bwMode="auto">
          <a:xfrm>
            <a:off x="0" y="228600"/>
            <a:ext cx="2851150" cy="6638925"/>
            <a:chOff x="2487613" y="285750"/>
            <a:chExt cx="2428875" cy="5654676"/>
          </a:xfrm>
        </p:grpSpPr>
        <p:sp>
          <p:nvSpPr>
            <p:cNvPr id="1046" name="Freeform 11"/>
            <p:cNvSpPr>
              <a:spLocks/>
            </p:cNvSpPr>
            <p:nvPr/>
          </p:nvSpPr>
          <p:spPr bwMode="auto">
            <a:xfrm>
              <a:off x="2487613" y="2284222"/>
              <a:ext cx="85200" cy="534098"/>
            </a:xfrm>
            <a:custGeom>
              <a:avLst/>
              <a:gdLst>
                <a:gd name="T0" fmla="*/ 0 w 22"/>
                <a:gd name="T1" fmla="*/ 0 h 136"/>
                <a:gd name="T2" fmla="*/ 22 w 22"/>
                <a:gd name="T3" fmla="*/ 136 h 136"/>
              </a:gdLst>
              <a:ahLst/>
              <a:cxnLst>
                <a:cxn ang="0">
                  <a:pos x="22" y="136"/>
                </a:cxn>
                <a:cxn ang="0">
                  <a:pos x="17" y="80"/>
                </a:cxn>
                <a:cxn ang="0">
                  <a:pos x="0" y="0"/>
                </a:cxn>
                <a:cxn ang="0">
                  <a:pos x="0" y="35"/>
                </a:cxn>
                <a:cxn ang="0">
                  <a:pos x="20" y="124"/>
                </a:cxn>
                <a:cxn ang="0">
                  <a:pos x="22" y="136"/>
                </a:cxn>
              </a:cxnLst>
              <a:rect l="T0" t="T1" r="T2" b="T3"/>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a:defRPr/>
              </a:pPr>
              <a:endParaRPr lang="ru-RU"/>
            </a:p>
          </p:txBody>
        </p:sp>
        <p:sp>
          <p:nvSpPr>
            <p:cNvPr id="1047" name="Freeform 12"/>
            <p:cNvSpPr>
              <a:spLocks/>
            </p:cNvSpPr>
            <p:nvPr/>
          </p:nvSpPr>
          <p:spPr bwMode="auto">
            <a:xfrm>
              <a:off x="2597156" y="2779108"/>
              <a:ext cx="550418" cy="1978191"/>
            </a:xfrm>
            <a:custGeom>
              <a:avLst/>
              <a:gdLst>
                <a:gd name="T0" fmla="*/ 0 w 140"/>
                <a:gd name="T1" fmla="*/ 0 h 504"/>
                <a:gd name="T2" fmla="*/ 140 w 140"/>
                <a:gd name="T3" fmla="*/ 504 h 504"/>
              </a:gdLst>
              <a:ahLst/>
              <a:cxnLst>
                <a:cxn ang="0">
                  <a:pos x="86" y="350"/>
                </a:cxn>
                <a:cxn ang="0">
                  <a:pos x="139" y="504"/>
                </a:cxn>
                <a:cxn ang="0">
                  <a:pos x="140" y="478"/>
                </a:cxn>
                <a:cxn ang="0">
                  <a:pos x="95" y="347"/>
                </a:cxn>
                <a:cxn ang="0">
                  <a:pos x="0" y="0"/>
                </a:cxn>
                <a:cxn ang="0">
                  <a:pos x="6" y="61"/>
                </a:cxn>
                <a:cxn ang="0">
                  <a:pos x="86" y="350"/>
                </a:cxn>
              </a:cxnLst>
              <a:rect l="T0" t="T1" r="T2" b="T3"/>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a:defRPr/>
              </a:pPr>
              <a:endParaRPr lang="ru-RU"/>
            </a:p>
          </p:txBody>
        </p:sp>
        <p:sp>
          <p:nvSpPr>
            <p:cNvPr id="1048" name="Freeform 13"/>
            <p:cNvSpPr>
              <a:spLocks/>
            </p:cNvSpPr>
            <p:nvPr/>
          </p:nvSpPr>
          <p:spPr bwMode="auto">
            <a:xfrm>
              <a:off x="3174622" y="4730255"/>
              <a:ext cx="519314" cy="1210171"/>
            </a:xfrm>
            <a:custGeom>
              <a:avLst/>
              <a:gdLst>
                <a:gd name="T0" fmla="*/ 0 w 132"/>
                <a:gd name="T1" fmla="*/ 0 h 308"/>
                <a:gd name="T2" fmla="*/ 132 w 132"/>
                <a:gd name="T3" fmla="*/ 308 h 308"/>
              </a:gdLst>
              <a:ahLst/>
              <a:cxnLst>
                <a:cxn ang="0">
                  <a:pos x="8" y="22"/>
                </a:cxn>
                <a:cxn ang="0">
                  <a:pos x="0" y="0"/>
                </a:cxn>
                <a:cxn ang="0">
                  <a:pos x="0" y="29"/>
                </a:cxn>
                <a:cxn ang="0">
                  <a:pos x="68" y="194"/>
                </a:cxn>
                <a:cxn ang="0">
                  <a:pos x="123" y="308"/>
                </a:cxn>
                <a:cxn ang="0">
                  <a:pos x="132" y="308"/>
                </a:cxn>
                <a:cxn ang="0">
                  <a:pos x="77" y="190"/>
                </a:cxn>
                <a:cxn ang="0">
                  <a:pos x="8" y="22"/>
                </a:cxn>
              </a:cxnLst>
              <a:rect l="T0" t="T1" r="T2" b="T3"/>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a:defRPr/>
              </a:pPr>
              <a:endParaRPr lang="ru-RU"/>
            </a:p>
          </p:txBody>
        </p:sp>
        <p:sp>
          <p:nvSpPr>
            <p:cNvPr id="1049" name="Freeform 14"/>
            <p:cNvSpPr>
              <a:spLocks/>
            </p:cNvSpPr>
            <p:nvPr/>
          </p:nvSpPr>
          <p:spPr bwMode="auto">
            <a:xfrm>
              <a:off x="3305804" y="5630785"/>
              <a:ext cx="146057" cy="309641"/>
            </a:xfrm>
            <a:custGeom>
              <a:avLst/>
              <a:gdLst>
                <a:gd name="T0" fmla="*/ 0 w 37"/>
                <a:gd name="T1" fmla="*/ 0 h 79"/>
                <a:gd name="T2" fmla="*/ 37 w 37"/>
                <a:gd name="T3" fmla="*/ 79 h 79"/>
              </a:gdLst>
              <a:ahLst/>
              <a:cxnLst>
                <a:cxn ang="0">
                  <a:pos x="28" y="79"/>
                </a:cxn>
                <a:cxn ang="0">
                  <a:pos x="37" y="79"/>
                </a:cxn>
                <a:cxn ang="0">
                  <a:pos x="0" y="0"/>
                </a:cxn>
                <a:cxn ang="0">
                  <a:pos x="28" y="79"/>
                </a:cxn>
              </a:cxnLst>
              <a:rect l="T0" t="T1" r="T2" b="T3"/>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a:defRPr/>
              </a:pPr>
              <a:endParaRPr lang="ru-RU"/>
            </a:p>
          </p:txBody>
        </p:sp>
        <p:sp>
          <p:nvSpPr>
            <p:cNvPr id="1050" name="Freeform 15"/>
            <p:cNvSpPr>
              <a:spLocks/>
            </p:cNvSpPr>
            <p:nvPr/>
          </p:nvSpPr>
          <p:spPr bwMode="auto">
            <a:xfrm>
              <a:off x="2572813" y="2818321"/>
              <a:ext cx="700533" cy="2834099"/>
            </a:xfrm>
            <a:custGeom>
              <a:avLst/>
              <a:gdLst>
                <a:gd name="T0" fmla="*/ 0 w 178"/>
                <a:gd name="T1" fmla="*/ 0 h 722"/>
                <a:gd name="T2" fmla="*/ 178 w 178"/>
                <a:gd name="T3" fmla="*/ 722 h 722"/>
              </a:gdLst>
              <a:ahLst/>
              <a:cxnLst>
                <a:cxn ang="0">
                  <a:pos x="162" y="660"/>
                </a:cxn>
                <a:cxn ang="0">
                  <a:pos x="116" y="534"/>
                </a:cxn>
                <a:cxn ang="0">
                  <a:pos x="40" y="236"/>
                </a:cxn>
                <a:cxn ang="0">
                  <a:pos x="12" y="51"/>
                </a:cxn>
                <a:cxn ang="0">
                  <a:pos x="0" y="0"/>
                </a:cxn>
                <a:cxn ang="0">
                  <a:pos x="33" y="237"/>
                </a:cxn>
                <a:cxn ang="0">
                  <a:pos x="107" y="537"/>
                </a:cxn>
                <a:cxn ang="0">
                  <a:pos x="160" y="681"/>
                </a:cxn>
                <a:cxn ang="0">
                  <a:pos x="178" y="722"/>
                </a:cxn>
                <a:cxn ang="0">
                  <a:pos x="174" y="708"/>
                </a:cxn>
                <a:cxn ang="0">
                  <a:pos x="162" y="660"/>
                </a:cxn>
              </a:cxnLst>
              <a:rect l="T0" t="T1" r="T2" b="T3"/>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a:defRPr/>
              </a:pPr>
              <a:endParaRPr lang="ru-RU"/>
            </a:p>
          </p:txBody>
        </p:sp>
        <p:sp>
          <p:nvSpPr>
            <p:cNvPr id="1051" name="Freeform 16"/>
            <p:cNvSpPr>
              <a:spLocks/>
            </p:cNvSpPr>
            <p:nvPr/>
          </p:nvSpPr>
          <p:spPr bwMode="auto">
            <a:xfrm>
              <a:off x="2506546" y="285750"/>
              <a:ext cx="90610" cy="2493358"/>
            </a:xfrm>
            <a:custGeom>
              <a:avLst/>
              <a:gdLst>
                <a:gd name="T0" fmla="*/ 0 w 23"/>
                <a:gd name="T1" fmla="*/ 0 h 635"/>
                <a:gd name="T2" fmla="*/ 23 w 23"/>
                <a:gd name="T3" fmla="*/ 635 h 635"/>
              </a:gdLst>
              <a:ahLst/>
              <a:cxnLst>
                <a:cxn ang="0">
                  <a:pos x="11" y="577"/>
                </a:cxn>
                <a:cxn ang="0">
                  <a:pos x="12" y="589"/>
                </a:cxn>
                <a:cxn ang="0">
                  <a:pos x="22" y="632"/>
                </a:cxn>
                <a:cxn ang="0">
                  <a:pos x="23" y="635"/>
                </a:cxn>
                <a:cxn ang="0">
                  <a:pos x="17" y="576"/>
                </a:cxn>
                <a:cxn ang="0">
                  <a:pos x="5" y="269"/>
                </a:cxn>
                <a:cxn ang="0">
                  <a:pos x="15" y="0"/>
                </a:cxn>
                <a:cxn ang="0">
                  <a:pos x="12" y="0"/>
                </a:cxn>
                <a:cxn ang="0">
                  <a:pos x="1" y="269"/>
                </a:cxn>
                <a:cxn ang="0">
                  <a:pos x="11" y="577"/>
                </a:cxn>
              </a:cxnLst>
              <a:rect l="T0" t="T1" r="T2" b="T3"/>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a:defRPr/>
              </a:pPr>
              <a:endParaRPr lang="ru-RU"/>
            </a:p>
          </p:txBody>
        </p:sp>
        <p:sp>
          <p:nvSpPr>
            <p:cNvPr id="1052" name="Freeform 17"/>
            <p:cNvSpPr>
              <a:spLocks/>
            </p:cNvSpPr>
            <p:nvPr/>
          </p:nvSpPr>
          <p:spPr bwMode="auto">
            <a:xfrm>
              <a:off x="2553880" y="2599273"/>
              <a:ext cx="67619" cy="420517"/>
            </a:xfrm>
            <a:custGeom>
              <a:avLst/>
              <a:gdLst>
                <a:gd name="T0" fmla="*/ 0 w 17"/>
                <a:gd name="T1" fmla="*/ 0 h 107"/>
                <a:gd name="T2" fmla="*/ 17 w 17"/>
                <a:gd name="T3" fmla="*/ 107 h 107"/>
              </a:gdLst>
              <a:ahLst/>
              <a:cxnLst>
                <a:cxn ang="0">
                  <a:pos x="0" y="0"/>
                </a:cxn>
                <a:cxn ang="0">
                  <a:pos x="5" y="56"/>
                </a:cxn>
                <a:cxn ang="0">
                  <a:pos x="17" y="107"/>
                </a:cxn>
                <a:cxn ang="0">
                  <a:pos x="11" y="46"/>
                </a:cxn>
                <a:cxn ang="0">
                  <a:pos x="10" y="43"/>
                </a:cxn>
                <a:cxn ang="0">
                  <a:pos x="0" y="0"/>
                </a:cxn>
              </a:cxnLst>
              <a:rect l="T0" t="T1" r="T2" b="T3"/>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3" name="Freeform 18"/>
            <p:cNvSpPr>
              <a:spLocks/>
            </p:cNvSpPr>
            <p:nvPr/>
          </p:nvSpPr>
          <p:spPr bwMode="auto">
            <a:xfrm>
              <a:off x="3143518" y="4757298"/>
              <a:ext cx="162286" cy="873487"/>
            </a:xfrm>
            <a:custGeom>
              <a:avLst/>
              <a:gdLst>
                <a:gd name="T0" fmla="*/ 0 w 41"/>
                <a:gd name="T1" fmla="*/ 0 h 222"/>
                <a:gd name="T2" fmla="*/ 41 w 41"/>
                <a:gd name="T3" fmla="*/ 222 h 222"/>
              </a:gdLst>
              <a:ahLst/>
              <a:cxnLst>
                <a:cxn ang="0">
                  <a:pos x="0" y="0"/>
                </a:cxn>
                <a:cxn ang="0">
                  <a:pos x="5" y="93"/>
                </a:cxn>
                <a:cxn ang="0">
                  <a:pos x="17" y="166"/>
                </a:cxn>
                <a:cxn ang="0">
                  <a:pos x="24" y="184"/>
                </a:cxn>
                <a:cxn ang="0">
                  <a:pos x="41" y="222"/>
                </a:cxn>
                <a:cxn ang="0">
                  <a:pos x="38" y="212"/>
                </a:cxn>
                <a:cxn ang="0">
                  <a:pos x="13" y="92"/>
                </a:cxn>
                <a:cxn ang="0">
                  <a:pos x="8" y="22"/>
                </a:cxn>
                <a:cxn ang="0">
                  <a:pos x="7" y="18"/>
                </a:cxn>
                <a:cxn ang="0">
                  <a:pos x="0" y="0"/>
                </a:cxn>
              </a:cxnLst>
              <a:rect l="T0" t="T1" r="T2" b="T3"/>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4" name="Freeform 19"/>
            <p:cNvSpPr>
              <a:spLocks/>
            </p:cNvSpPr>
            <p:nvPr/>
          </p:nvSpPr>
          <p:spPr bwMode="auto">
            <a:xfrm>
              <a:off x="3147575" y="1282282"/>
              <a:ext cx="1768913" cy="3447973"/>
            </a:xfrm>
            <a:custGeom>
              <a:avLst/>
              <a:gdLst>
                <a:gd name="T0" fmla="*/ 0 w 450"/>
                <a:gd name="T1" fmla="*/ 0 h 878"/>
                <a:gd name="T2" fmla="*/ 450 w 450"/>
                <a:gd name="T3" fmla="*/ 878 h 878"/>
              </a:gdLst>
              <a:ahLst/>
              <a:cxnLst>
                <a:cxn ang="0">
                  <a:pos x="7" y="854"/>
                </a:cxn>
                <a:cxn ang="0">
                  <a:pos x="50" y="613"/>
                </a:cxn>
                <a:cxn ang="0">
                  <a:pos x="149" y="388"/>
                </a:cxn>
                <a:cxn ang="0">
                  <a:pos x="285" y="183"/>
                </a:cxn>
                <a:cxn ang="0">
                  <a:pos x="364" y="89"/>
                </a:cxn>
                <a:cxn ang="0">
                  <a:pos x="406" y="44"/>
                </a:cxn>
                <a:cxn ang="0">
                  <a:pos x="450" y="1"/>
                </a:cxn>
                <a:cxn ang="0">
                  <a:pos x="450" y="0"/>
                </a:cxn>
                <a:cxn ang="0">
                  <a:pos x="405" y="43"/>
                </a:cxn>
                <a:cxn ang="0">
                  <a:pos x="363" y="88"/>
                </a:cxn>
                <a:cxn ang="0">
                  <a:pos x="283" y="181"/>
                </a:cxn>
                <a:cxn ang="0">
                  <a:pos x="145" y="386"/>
                </a:cxn>
                <a:cxn ang="0">
                  <a:pos x="45" y="611"/>
                </a:cxn>
                <a:cxn ang="0">
                  <a:pos x="0" y="854"/>
                </a:cxn>
                <a:cxn ang="0">
                  <a:pos x="0" y="859"/>
                </a:cxn>
                <a:cxn ang="0">
                  <a:pos x="7" y="878"/>
                </a:cxn>
                <a:cxn ang="0">
                  <a:pos x="7" y="854"/>
                </a:cxn>
              </a:cxnLst>
              <a:rect l="T0" t="T1" r="T2" b="T3"/>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a:defRPr/>
              </a:pPr>
              <a:endParaRPr lang="ru-RU"/>
            </a:p>
          </p:txBody>
        </p:sp>
        <p:sp>
          <p:nvSpPr>
            <p:cNvPr id="1055" name="Freeform 20"/>
            <p:cNvSpPr>
              <a:spLocks/>
            </p:cNvSpPr>
            <p:nvPr/>
          </p:nvSpPr>
          <p:spPr bwMode="auto">
            <a:xfrm>
              <a:off x="3273346" y="5652419"/>
              <a:ext cx="137943" cy="288007"/>
            </a:xfrm>
            <a:custGeom>
              <a:avLst/>
              <a:gdLst>
                <a:gd name="T0" fmla="*/ 0 w 35"/>
                <a:gd name="T1" fmla="*/ 0 h 73"/>
                <a:gd name="T2" fmla="*/ 35 w 35"/>
                <a:gd name="T3" fmla="*/ 73 h 73"/>
              </a:gdLst>
              <a:ahLst/>
              <a:cxnLst>
                <a:cxn ang="0">
                  <a:pos x="0" y="0"/>
                </a:cxn>
                <a:cxn ang="0">
                  <a:pos x="26" y="73"/>
                </a:cxn>
                <a:cxn ang="0">
                  <a:pos x="35" y="73"/>
                </a:cxn>
                <a:cxn ang="0">
                  <a:pos x="0" y="0"/>
                </a:cxn>
              </a:cxnLst>
              <a:rect l="T0" t="T1" r="T2" b="T3"/>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a:defRPr/>
              </a:pPr>
              <a:endParaRPr lang="ru-RU"/>
            </a:p>
          </p:txBody>
        </p:sp>
        <p:sp>
          <p:nvSpPr>
            <p:cNvPr id="1056" name="Freeform 21"/>
            <p:cNvSpPr>
              <a:spLocks/>
            </p:cNvSpPr>
            <p:nvPr/>
          </p:nvSpPr>
          <p:spPr bwMode="auto">
            <a:xfrm>
              <a:off x="3143518" y="4655887"/>
              <a:ext cx="31104" cy="189300"/>
            </a:xfrm>
            <a:custGeom>
              <a:avLst/>
              <a:gdLst>
                <a:gd name="T0" fmla="*/ 0 w 8"/>
                <a:gd name="T1" fmla="*/ 0 h 48"/>
                <a:gd name="T2" fmla="*/ 8 w 8"/>
                <a:gd name="T3" fmla="*/ 48 h 48"/>
              </a:gdLst>
              <a:ahLst/>
              <a:cxnLst>
                <a:cxn ang="0">
                  <a:pos x="7" y="44"/>
                </a:cxn>
                <a:cxn ang="0">
                  <a:pos x="8" y="48"/>
                </a:cxn>
                <a:cxn ang="0">
                  <a:pos x="8" y="19"/>
                </a:cxn>
                <a:cxn ang="0">
                  <a:pos x="1" y="0"/>
                </a:cxn>
                <a:cxn ang="0">
                  <a:pos x="0" y="26"/>
                </a:cxn>
                <a:cxn ang="0">
                  <a:pos x="7" y="44"/>
                </a:cxn>
              </a:cxnLst>
              <a:rect l="T0" t="T1" r="T2" b="T3"/>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a:defRPr/>
              </a:pPr>
              <a:endParaRPr lang="ru-RU"/>
            </a:p>
          </p:txBody>
        </p:sp>
        <p:sp>
          <p:nvSpPr>
            <p:cNvPr id="1057" name="Freeform 22"/>
            <p:cNvSpPr>
              <a:spLocks/>
            </p:cNvSpPr>
            <p:nvPr/>
          </p:nvSpPr>
          <p:spPr bwMode="auto">
            <a:xfrm>
              <a:off x="3211137" y="5410385"/>
              <a:ext cx="204209" cy="530041"/>
            </a:xfrm>
            <a:custGeom>
              <a:avLst/>
              <a:gdLst>
                <a:gd name="T0" fmla="*/ 0 w 52"/>
                <a:gd name="T1" fmla="*/ 0 h 135"/>
                <a:gd name="T2" fmla="*/ 52 w 52"/>
                <a:gd name="T3" fmla="*/ 135 h 135"/>
              </a:gdLst>
              <a:ahLst/>
              <a:cxnLst>
                <a:cxn ang="0">
                  <a:pos x="7" y="18"/>
                </a:cxn>
                <a:cxn ang="0">
                  <a:pos x="0" y="0"/>
                </a:cxn>
                <a:cxn ang="0">
                  <a:pos x="12" y="48"/>
                </a:cxn>
                <a:cxn ang="0">
                  <a:pos x="16" y="62"/>
                </a:cxn>
                <a:cxn ang="0">
                  <a:pos x="51" y="135"/>
                </a:cxn>
                <a:cxn ang="0">
                  <a:pos x="52" y="135"/>
                </a:cxn>
                <a:cxn ang="0">
                  <a:pos x="24" y="56"/>
                </a:cxn>
                <a:cxn ang="0">
                  <a:pos x="7" y="18"/>
                </a:cxn>
              </a:cxnLst>
              <a:rect l="T0" t="T1" r="T2" b="T3"/>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a:defRPr/>
              </a:pPr>
              <a:endParaRPr lang="ru-RU"/>
            </a:p>
          </p:txBody>
        </p:sp>
      </p:grpSp>
      <p:grpSp>
        <p:nvGrpSpPr>
          <p:cNvPr id="1027" name="Group 9"/>
          <p:cNvGrpSpPr>
            <a:grpSpLocks/>
          </p:cNvGrpSpPr>
          <p:nvPr/>
        </p:nvGrpSpPr>
        <p:grpSpPr bwMode="auto">
          <a:xfrm>
            <a:off x="26988" y="0"/>
            <a:ext cx="2357437" cy="6853238"/>
            <a:chOff x="6627813" y="194833"/>
            <a:chExt cx="1952625" cy="5678918"/>
          </a:xfrm>
        </p:grpSpPr>
        <p:sp>
          <p:nvSpPr>
            <p:cNvPr id="1034" name="Freeform 27"/>
            <p:cNvSpPr>
              <a:spLocks/>
            </p:cNvSpPr>
            <p:nvPr/>
          </p:nvSpPr>
          <p:spPr bwMode="auto">
            <a:xfrm>
              <a:off x="6627813" y="194833"/>
              <a:ext cx="408933" cy="3646504"/>
            </a:xfrm>
            <a:custGeom>
              <a:avLst/>
              <a:gdLst>
                <a:gd name="T0" fmla="*/ 0 w 103"/>
                <a:gd name="T1" fmla="*/ 0 h 920"/>
                <a:gd name="T2" fmla="*/ 103 w 103"/>
                <a:gd name="T3" fmla="*/ 920 h 920"/>
              </a:gdLst>
              <a:ahLst/>
              <a:cxnLst>
                <a:cxn ang="0">
                  <a:pos x="7" y="210"/>
                </a:cxn>
                <a:cxn ang="0">
                  <a:pos x="26" y="445"/>
                </a:cxn>
                <a:cxn ang="0">
                  <a:pos x="57" y="679"/>
                </a:cxn>
                <a:cxn ang="0">
                  <a:pos x="101" y="911"/>
                </a:cxn>
                <a:cxn ang="0">
                  <a:pos x="103" y="920"/>
                </a:cxn>
                <a:cxn ang="0">
                  <a:pos x="99" y="874"/>
                </a:cxn>
                <a:cxn ang="0">
                  <a:pos x="99" y="866"/>
                </a:cxn>
                <a:cxn ang="0">
                  <a:pos x="63" y="678"/>
                </a:cxn>
                <a:cxn ang="0">
                  <a:pos x="30" y="444"/>
                </a:cxn>
                <a:cxn ang="0">
                  <a:pos x="9" y="209"/>
                </a:cxn>
                <a:cxn ang="0">
                  <a:pos x="3" y="92"/>
                </a:cxn>
                <a:cxn ang="0">
                  <a:pos x="1" y="0"/>
                </a:cxn>
                <a:cxn ang="0">
                  <a:pos x="0" y="0"/>
                </a:cxn>
                <a:cxn ang="0">
                  <a:pos x="1" y="92"/>
                </a:cxn>
                <a:cxn ang="0">
                  <a:pos x="7" y="210"/>
                </a:cxn>
              </a:cxnLst>
              <a:rect l="T0" t="T1" r="T2" b="T3"/>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a:defRPr/>
              </a:pPr>
              <a:endParaRPr lang="ru-RU"/>
            </a:p>
          </p:txBody>
        </p:sp>
        <p:sp>
          <p:nvSpPr>
            <p:cNvPr id="1035" name="Freeform 28"/>
            <p:cNvSpPr>
              <a:spLocks/>
            </p:cNvSpPr>
            <p:nvPr/>
          </p:nvSpPr>
          <p:spPr bwMode="auto">
            <a:xfrm>
              <a:off x="7061730" y="3771618"/>
              <a:ext cx="349763" cy="1310216"/>
            </a:xfrm>
            <a:custGeom>
              <a:avLst/>
              <a:gdLst>
                <a:gd name="T0" fmla="*/ 0 w 88"/>
                <a:gd name="T1" fmla="*/ 0 h 330"/>
                <a:gd name="T2" fmla="*/ 88 w 88"/>
                <a:gd name="T3" fmla="*/ 330 h 330"/>
              </a:gdLst>
              <a:ahLst/>
              <a:cxnLst>
                <a:cxn ang="0">
                  <a:pos x="53" y="229"/>
                </a:cxn>
                <a:cxn ang="0">
                  <a:pos x="88" y="330"/>
                </a:cxn>
                <a:cxn ang="0">
                  <a:pos x="88" y="308"/>
                </a:cxn>
                <a:cxn ang="0">
                  <a:pos x="88" y="304"/>
                </a:cxn>
                <a:cxn ang="0">
                  <a:pos x="62" y="226"/>
                </a:cxn>
                <a:cxn ang="0">
                  <a:pos x="0" y="0"/>
                </a:cxn>
                <a:cxn ang="0">
                  <a:pos x="7" y="63"/>
                </a:cxn>
                <a:cxn ang="0">
                  <a:pos x="53" y="229"/>
                </a:cxn>
              </a:cxnLst>
              <a:rect l="T0" t="T1" r="T2" b="T3"/>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a:defRPr/>
              </a:pPr>
              <a:endParaRPr lang="ru-RU"/>
            </a:p>
          </p:txBody>
        </p:sp>
        <p:sp>
          <p:nvSpPr>
            <p:cNvPr id="1036" name="Freeform 29"/>
            <p:cNvSpPr>
              <a:spLocks/>
            </p:cNvSpPr>
            <p:nvPr/>
          </p:nvSpPr>
          <p:spPr bwMode="auto">
            <a:xfrm>
              <a:off x="7439105" y="5052893"/>
              <a:ext cx="357653" cy="820858"/>
            </a:xfrm>
            <a:custGeom>
              <a:avLst/>
              <a:gdLst>
                <a:gd name="T0" fmla="*/ 0 w 90"/>
                <a:gd name="T1" fmla="*/ 0 h 207"/>
                <a:gd name="T2" fmla="*/ 90 w 90"/>
                <a:gd name="T3" fmla="*/ 207 h 207"/>
              </a:gdLst>
              <a:ahLst/>
              <a:cxnLst>
                <a:cxn ang="0">
                  <a:pos x="6" y="15"/>
                </a:cxn>
                <a:cxn ang="0">
                  <a:pos x="0" y="0"/>
                </a:cxn>
                <a:cxn ang="0">
                  <a:pos x="1" y="29"/>
                </a:cxn>
                <a:cxn ang="0">
                  <a:pos x="42" y="127"/>
                </a:cxn>
                <a:cxn ang="0">
                  <a:pos x="80" y="207"/>
                </a:cxn>
                <a:cxn ang="0">
                  <a:pos x="90" y="207"/>
                </a:cxn>
                <a:cxn ang="0">
                  <a:pos x="50" y="123"/>
                </a:cxn>
                <a:cxn ang="0">
                  <a:pos x="6" y="15"/>
                </a:cxn>
              </a:cxnLst>
              <a:rect l="T0" t="T1" r="T2" b="T3"/>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a:defRPr/>
              </a:pPr>
              <a:endParaRPr lang="ru-RU"/>
            </a:p>
          </p:txBody>
        </p:sp>
        <p:sp>
          <p:nvSpPr>
            <p:cNvPr id="1037" name="Freeform 30"/>
            <p:cNvSpPr>
              <a:spLocks/>
            </p:cNvSpPr>
            <p:nvPr/>
          </p:nvSpPr>
          <p:spPr bwMode="auto">
            <a:xfrm>
              <a:off x="7036746" y="3811082"/>
              <a:ext cx="457585" cy="1853508"/>
            </a:xfrm>
            <a:custGeom>
              <a:avLst/>
              <a:gdLst>
                <a:gd name="T0" fmla="*/ 0 w 115"/>
                <a:gd name="T1" fmla="*/ 0 h 467"/>
                <a:gd name="T2" fmla="*/ 115 w 115"/>
                <a:gd name="T3" fmla="*/ 467 h 467"/>
              </a:gdLst>
              <a:ahLst/>
              <a:cxnLst>
                <a:cxn ang="0">
                  <a:pos x="101" y="409"/>
                </a:cxn>
                <a:cxn ang="0">
                  <a:pos x="78" y="344"/>
                </a:cxn>
                <a:cxn ang="0">
                  <a:pos x="29" y="151"/>
                </a:cxn>
                <a:cxn ang="0">
                  <a:pos x="13" y="53"/>
                </a:cxn>
                <a:cxn ang="0">
                  <a:pos x="0" y="0"/>
                </a:cxn>
                <a:cxn ang="0">
                  <a:pos x="21" y="152"/>
                </a:cxn>
                <a:cxn ang="0">
                  <a:pos x="69" y="347"/>
                </a:cxn>
                <a:cxn ang="0">
                  <a:pos x="103" y="441"/>
                </a:cxn>
                <a:cxn ang="0">
                  <a:pos x="115" y="467"/>
                </a:cxn>
                <a:cxn ang="0">
                  <a:pos x="112" y="458"/>
                </a:cxn>
                <a:cxn ang="0">
                  <a:pos x="101" y="409"/>
                </a:cxn>
              </a:cxnLst>
              <a:rect l="T0" t="T1" r="T2" b="T3"/>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a:defRPr/>
              </a:pPr>
              <a:endParaRPr lang="ru-RU"/>
            </a:p>
          </p:txBody>
        </p:sp>
        <p:sp>
          <p:nvSpPr>
            <p:cNvPr id="1038" name="Freeform 31"/>
            <p:cNvSpPr>
              <a:spLocks/>
            </p:cNvSpPr>
            <p:nvPr/>
          </p:nvSpPr>
          <p:spPr bwMode="auto">
            <a:xfrm>
              <a:off x="6993355" y="1263001"/>
              <a:ext cx="144639" cy="2508617"/>
            </a:xfrm>
            <a:custGeom>
              <a:avLst/>
              <a:gdLst>
                <a:gd name="T0" fmla="*/ 0 w 36"/>
                <a:gd name="T1" fmla="*/ 0 h 633"/>
                <a:gd name="T2" fmla="*/ 36 w 36"/>
                <a:gd name="T3" fmla="*/ 633 h 633"/>
              </a:gdLst>
              <a:ahLst/>
              <a:cxnLst>
                <a:cxn ang="0">
                  <a:pos x="17" y="633"/>
                </a:cxn>
                <a:cxn ang="0">
                  <a:pos x="13" y="597"/>
                </a:cxn>
                <a:cxn ang="0">
                  <a:pos x="5" y="398"/>
                </a:cxn>
                <a:cxn ang="0">
                  <a:pos x="13" y="198"/>
                </a:cxn>
                <a:cxn ang="0">
                  <a:pos x="22" y="99"/>
                </a:cxn>
                <a:cxn ang="0">
                  <a:pos x="36" y="0"/>
                </a:cxn>
                <a:cxn ang="0">
                  <a:pos x="35" y="0"/>
                </a:cxn>
                <a:cxn ang="0">
                  <a:pos x="20" y="99"/>
                </a:cxn>
                <a:cxn ang="0">
                  <a:pos x="10" y="198"/>
                </a:cxn>
                <a:cxn ang="0">
                  <a:pos x="1" y="398"/>
                </a:cxn>
                <a:cxn ang="0">
                  <a:pos x="7" y="589"/>
                </a:cxn>
                <a:cxn ang="0">
                  <a:pos x="16" y="632"/>
                </a:cxn>
                <a:cxn ang="0">
                  <a:pos x="17" y="633"/>
                </a:cxn>
              </a:cxnLst>
              <a:rect l="T0" t="T1" r="T2" b="T3"/>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a:defRPr/>
              </a:pPr>
              <a:endParaRPr lang="ru-RU"/>
            </a:p>
          </p:txBody>
        </p:sp>
        <p:sp>
          <p:nvSpPr>
            <p:cNvPr id="1039" name="Freeform 32"/>
            <p:cNvSpPr>
              <a:spLocks/>
            </p:cNvSpPr>
            <p:nvPr/>
          </p:nvSpPr>
          <p:spPr bwMode="auto">
            <a:xfrm>
              <a:off x="7525889" y="5640911"/>
              <a:ext cx="111767" cy="232840"/>
            </a:xfrm>
            <a:custGeom>
              <a:avLst/>
              <a:gdLst>
                <a:gd name="T0" fmla="*/ 0 w 28"/>
                <a:gd name="T1" fmla="*/ 0 h 59"/>
                <a:gd name="T2" fmla="*/ 28 w 28"/>
                <a:gd name="T3" fmla="*/ 59 h 59"/>
              </a:gdLst>
              <a:ahLst/>
              <a:cxnLst>
                <a:cxn ang="0">
                  <a:pos x="22" y="59"/>
                </a:cxn>
                <a:cxn ang="0">
                  <a:pos x="28" y="59"/>
                </a:cxn>
                <a:cxn ang="0">
                  <a:pos x="0" y="0"/>
                </a:cxn>
                <a:cxn ang="0">
                  <a:pos x="22" y="59"/>
                </a:cxn>
              </a:cxnLst>
              <a:rect l="T0" t="T1" r="T2" b="T3"/>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a:defRPr/>
              </a:pPr>
              <a:endParaRPr lang="ru-RU"/>
            </a:p>
          </p:txBody>
        </p:sp>
        <p:sp>
          <p:nvSpPr>
            <p:cNvPr id="1040" name="Freeform 33"/>
            <p:cNvSpPr>
              <a:spLocks/>
            </p:cNvSpPr>
            <p:nvPr/>
          </p:nvSpPr>
          <p:spPr bwMode="auto">
            <a:xfrm>
              <a:off x="7020967" y="3599290"/>
              <a:ext cx="68375" cy="423584"/>
            </a:xfrm>
            <a:custGeom>
              <a:avLst/>
              <a:gdLst>
                <a:gd name="T0" fmla="*/ 0 w 17"/>
                <a:gd name="T1" fmla="*/ 0 h 107"/>
                <a:gd name="T2" fmla="*/ 17 w 17"/>
                <a:gd name="T3" fmla="*/ 107 h 107"/>
              </a:gdLst>
              <a:ahLst/>
              <a:cxnLst>
                <a:cxn ang="0">
                  <a:pos x="4" y="54"/>
                </a:cxn>
                <a:cxn ang="0">
                  <a:pos x="17" y="107"/>
                </a:cxn>
                <a:cxn ang="0">
                  <a:pos x="10" y="44"/>
                </a:cxn>
                <a:cxn ang="0">
                  <a:pos x="9" y="43"/>
                </a:cxn>
                <a:cxn ang="0">
                  <a:pos x="0" y="0"/>
                </a:cxn>
                <a:cxn ang="0">
                  <a:pos x="0" y="8"/>
                </a:cxn>
                <a:cxn ang="0">
                  <a:pos x="4" y="54"/>
                </a:cxn>
              </a:cxnLst>
              <a:rect l="T0" t="T1" r="T2" b="T3"/>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a:defRPr/>
              </a:pPr>
              <a:endParaRPr lang="ru-RU"/>
            </a:p>
          </p:txBody>
        </p:sp>
        <p:sp>
          <p:nvSpPr>
            <p:cNvPr id="1041" name="Freeform 34"/>
            <p:cNvSpPr>
              <a:spLocks/>
            </p:cNvSpPr>
            <p:nvPr/>
          </p:nvSpPr>
          <p:spPr bwMode="auto">
            <a:xfrm>
              <a:off x="7411493" y="2802110"/>
              <a:ext cx="1168945" cy="2250783"/>
            </a:xfrm>
            <a:custGeom>
              <a:avLst/>
              <a:gdLst>
                <a:gd name="T0" fmla="*/ 0 w 294"/>
                <a:gd name="T1" fmla="*/ 0 h 568"/>
                <a:gd name="T2" fmla="*/ 294 w 294"/>
                <a:gd name="T3" fmla="*/ 568 h 568"/>
              </a:gdLst>
              <a:ahLst/>
              <a:cxnLst>
                <a:cxn ang="0">
                  <a:pos x="8" y="553"/>
                </a:cxn>
                <a:cxn ang="0">
                  <a:pos x="35" y="397"/>
                </a:cxn>
                <a:cxn ang="0">
                  <a:pos x="99" y="252"/>
                </a:cxn>
                <a:cxn ang="0">
                  <a:pos x="187" y="119"/>
                </a:cxn>
                <a:cxn ang="0">
                  <a:pos x="238" y="58"/>
                </a:cxn>
                <a:cxn ang="0">
                  <a:pos x="265" y="28"/>
                </a:cxn>
                <a:cxn ang="0">
                  <a:pos x="294" y="0"/>
                </a:cxn>
                <a:cxn ang="0">
                  <a:pos x="293" y="0"/>
                </a:cxn>
                <a:cxn ang="0">
                  <a:pos x="264" y="27"/>
                </a:cxn>
                <a:cxn ang="0">
                  <a:pos x="237" y="56"/>
                </a:cxn>
                <a:cxn ang="0">
                  <a:pos x="185" y="117"/>
                </a:cxn>
                <a:cxn ang="0">
                  <a:pos x="95" y="249"/>
                </a:cxn>
                <a:cxn ang="0">
                  <a:pos x="30" y="396"/>
                </a:cxn>
                <a:cxn ang="0">
                  <a:pos x="0" y="549"/>
                </a:cxn>
                <a:cxn ang="0">
                  <a:pos x="7" y="568"/>
                </a:cxn>
                <a:cxn ang="0">
                  <a:pos x="8" y="553"/>
                </a:cxn>
              </a:cxnLst>
              <a:rect l="T0" t="T1" r="T2" b="T3"/>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a:defRPr/>
              </a:pPr>
              <a:endParaRPr lang="ru-RU"/>
            </a:p>
          </p:txBody>
        </p:sp>
        <p:sp>
          <p:nvSpPr>
            <p:cNvPr id="1042" name="Freeform 35"/>
            <p:cNvSpPr>
              <a:spLocks/>
            </p:cNvSpPr>
            <p:nvPr/>
          </p:nvSpPr>
          <p:spPr bwMode="auto">
            <a:xfrm>
              <a:off x="7494331" y="5664590"/>
              <a:ext cx="99932" cy="209161"/>
            </a:xfrm>
            <a:custGeom>
              <a:avLst/>
              <a:gdLst>
                <a:gd name="T0" fmla="*/ 0 w 25"/>
                <a:gd name="T1" fmla="*/ 0 h 53"/>
                <a:gd name="T2" fmla="*/ 25 w 25"/>
                <a:gd name="T3" fmla="*/ 53 h 53"/>
              </a:gdLst>
              <a:ahLst/>
              <a:cxnLst>
                <a:cxn ang="0">
                  <a:pos x="0" y="0"/>
                </a:cxn>
                <a:cxn ang="0">
                  <a:pos x="19" y="53"/>
                </a:cxn>
                <a:cxn ang="0">
                  <a:pos x="25" y="53"/>
                </a:cxn>
                <a:cxn ang="0">
                  <a:pos x="0" y="0"/>
                </a:cxn>
              </a:cxnLst>
              <a:rect l="T0" t="T1" r="T2" b="T3"/>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a:defRPr/>
              </a:pPr>
              <a:endParaRPr lang="ru-RU"/>
            </a:p>
          </p:txBody>
        </p:sp>
        <p:sp>
          <p:nvSpPr>
            <p:cNvPr id="1043" name="Freeform 36"/>
            <p:cNvSpPr>
              <a:spLocks/>
            </p:cNvSpPr>
            <p:nvPr/>
          </p:nvSpPr>
          <p:spPr bwMode="auto">
            <a:xfrm>
              <a:off x="7411493" y="5081833"/>
              <a:ext cx="114396" cy="559078"/>
            </a:xfrm>
            <a:custGeom>
              <a:avLst/>
              <a:gdLst>
                <a:gd name="T0" fmla="*/ 0 w 29"/>
                <a:gd name="T1" fmla="*/ 0 h 141"/>
                <a:gd name="T2" fmla="*/ 29 w 29"/>
                <a:gd name="T3" fmla="*/ 141 h 141"/>
              </a:gdLst>
              <a:ahLst/>
              <a:cxnLst>
                <a:cxn ang="0">
                  <a:pos x="0" y="0"/>
                </a:cxn>
                <a:cxn ang="0">
                  <a:pos x="7" y="89"/>
                </a:cxn>
                <a:cxn ang="0">
                  <a:pos x="18" y="117"/>
                </a:cxn>
                <a:cxn ang="0">
                  <a:pos x="29" y="141"/>
                </a:cxn>
                <a:cxn ang="0">
                  <a:pos x="27" y="135"/>
                </a:cxn>
                <a:cxn ang="0">
                  <a:pos x="8" y="22"/>
                </a:cxn>
                <a:cxn ang="0">
                  <a:pos x="4" y="11"/>
                </a:cxn>
                <a:cxn ang="0">
                  <a:pos x="0" y="0"/>
                </a:cxn>
              </a:cxnLst>
              <a:rect l="T0" t="T1" r="T2" b="T3"/>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a:defRPr/>
              </a:pPr>
              <a:endParaRPr lang="ru-RU"/>
            </a:p>
          </p:txBody>
        </p:sp>
        <p:sp>
          <p:nvSpPr>
            <p:cNvPr id="1044" name="Freeform 37"/>
            <p:cNvSpPr>
              <a:spLocks/>
            </p:cNvSpPr>
            <p:nvPr/>
          </p:nvSpPr>
          <p:spPr bwMode="auto">
            <a:xfrm>
              <a:off x="7411493" y="4977910"/>
              <a:ext cx="32872" cy="189429"/>
            </a:xfrm>
            <a:custGeom>
              <a:avLst/>
              <a:gdLst>
                <a:gd name="T0" fmla="*/ 0 w 8"/>
                <a:gd name="T1" fmla="*/ 0 h 48"/>
                <a:gd name="T2" fmla="*/ 8 w 8"/>
                <a:gd name="T3" fmla="*/ 48 h 48"/>
              </a:gdLst>
              <a:ahLst/>
              <a:cxnLst>
                <a:cxn ang="0">
                  <a:pos x="0" y="26"/>
                </a:cxn>
                <a:cxn ang="0">
                  <a:pos x="4" y="37"/>
                </a:cxn>
                <a:cxn ang="0">
                  <a:pos x="8" y="48"/>
                </a:cxn>
                <a:cxn ang="0">
                  <a:pos x="7" y="19"/>
                </a:cxn>
                <a:cxn ang="0">
                  <a:pos x="0" y="0"/>
                </a:cxn>
                <a:cxn ang="0">
                  <a:pos x="0" y="4"/>
                </a:cxn>
                <a:cxn ang="0">
                  <a:pos x="0" y="26"/>
                </a:cxn>
              </a:cxnLst>
              <a:rect l="T0" t="T1" r="T2" b="T3"/>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a:defRPr/>
              </a:pPr>
              <a:endParaRPr lang="ru-RU"/>
            </a:p>
          </p:txBody>
        </p:sp>
        <p:sp>
          <p:nvSpPr>
            <p:cNvPr id="1045" name="Freeform 38"/>
            <p:cNvSpPr>
              <a:spLocks/>
            </p:cNvSpPr>
            <p:nvPr/>
          </p:nvSpPr>
          <p:spPr bwMode="auto">
            <a:xfrm>
              <a:off x="7439105" y="5434381"/>
              <a:ext cx="174882" cy="439370"/>
            </a:xfrm>
            <a:custGeom>
              <a:avLst/>
              <a:gdLst>
                <a:gd name="T0" fmla="*/ 0 w 44"/>
                <a:gd name="T1" fmla="*/ 0 h 111"/>
                <a:gd name="T2" fmla="*/ 44 w 44"/>
                <a:gd name="T3" fmla="*/ 111 h 111"/>
              </a:gdLst>
              <a:ahLst/>
              <a:cxnLst>
                <a:cxn ang="0">
                  <a:pos x="11" y="28"/>
                </a:cxn>
                <a:cxn ang="0">
                  <a:pos x="0" y="0"/>
                </a:cxn>
                <a:cxn ang="0">
                  <a:pos x="11" y="49"/>
                </a:cxn>
                <a:cxn ang="0">
                  <a:pos x="14" y="58"/>
                </a:cxn>
                <a:cxn ang="0">
                  <a:pos x="39" y="111"/>
                </a:cxn>
                <a:cxn ang="0">
                  <a:pos x="44" y="111"/>
                </a:cxn>
                <a:cxn ang="0">
                  <a:pos x="22" y="52"/>
                </a:cxn>
                <a:cxn ang="0">
                  <a:pos x="11" y="28"/>
                </a:cxn>
              </a:cxnLst>
              <a:rect l="T0" t="T1" r="T2" b="T3"/>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a:defRPr/>
              </a:pPr>
              <a:endParaRPr lang="ru-RU"/>
            </a:p>
          </p:txBody>
        </p:sp>
      </p:grpSp>
      <p:sp>
        <p:nvSpPr>
          <p:cNvPr id="7" name="Rectangle 6"/>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388" y="623888"/>
            <a:ext cx="8912225" cy="12811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заголовка</a:t>
            </a:r>
            <a:endParaRPr lang="en-US" smtClean="0"/>
          </a:p>
        </p:txBody>
      </p:sp>
      <p:sp>
        <p:nvSpPr>
          <p:cNvPr id="1030" name="Text Placeholder 2"/>
          <p:cNvSpPr>
            <a:spLocks noGrp="1"/>
          </p:cNvSpPr>
          <p:nvPr>
            <p:ph type="body" idx="1"/>
          </p:nvPr>
        </p:nvSpPr>
        <p:spPr bwMode="auto">
          <a:xfrm>
            <a:off x="2589213" y="2133600"/>
            <a:ext cx="89154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fontAlgn="auto">
              <a:spcBef>
                <a:spcPts val="0"/>
              </a:spcBef>
              <a:spcAft>
                <a:spcPts val="0"/>
              </a:spcAft>
              <a:defRPr sz="900">
                <a:solidFill>
                  <a:schemeClr val="tx1">
                    <a:tint val="75000"/>
                  </a:schemeClr>
                </a:solidFill>
                <a:latin typeface="+mn-lt"/>
                <a:cs typeface="+mn-cs"/>
              </a:defRPr>
            </a:lvl1pPr>
          </a:lstStyle>
          <a:p>
            <a:pPr>
              <a:defRPr/>
            </a:pPr>
            <a:fld id="{34F397A9-67D5-4F0B-A20F-1316DF62CE92}" type="datetimeFigureOut">
              <a:rPr lang="ru-RU"/>
              <a:pPr>
                <a:defRPr/>
              </a:pPr>
              <a:t>25.12.2020</a:t>
            </a:fld>
            <a:endParaRPr lang="ru-RU"/>
          </a:p>
        </p:txBody>
      </p:sp>
      <p:sp>
        <p:nvSpPr>
          <p:cNvPr id="5" name="Footer Placeholder 4"/>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fontAlgn="auto">
              <a:spcBef>
                <a:spcPts val="0"/>
              </a:spcBef>
              <a:spcAft>
                <a:spcPts val="0"/>
              </a:spcAft>
              <a:defRPr sz="900">
                <a:solidFill>
                  <a:schemeClr val="tx1">
                    <a:tint val="75000"/>
                  </a:schemeClr>
                </a:solidFill>
                <a:latin typeface="+mn-lt"/>
                <a:cs typeface="+mn-cs"/>
              </a:defRPr>
            </a:lvl1pPr>
          </a:lstStyle>
          <a:p>
            <a:pPr>
              <a:defRPr/>
            </a:pPr>
            <a:endParaRPr lang="ru-RU"/>
          </a:p>
        </p:txBody>
      </p:sp>
      <p:sp>
        <p:nvSpPr>
          <p:cNvPr id="6" name="Slide Number Placeholder 5"/>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fontAlgn="auto">
              <a:spcBef>
                <a:spcPts val="0"/>
              </a:spcBef>
              <a:spcAft>
                <a:spcPts val="0"/>
              </a:spcAft>
              <a:defRPr sz="2000">
                <a:solidFill>
                  <a:srgbClr val="FEFFFF"/>
                </a:solidFill>
                <a:latin typeface="+mn-lt"/>
                <a:cs typeface="+mn-cs"/>
              </a:defRPr>
            </a:lvl1pPr>
          </a:lstStyle>
          <a:p>
            <a:pPr>
              <a:defRPr/>
            </a:pPr>
            <a:fld id="{E4EDAFC9-9A4D-4B0A-A981-3632CF74A01D}"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Lst>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itchFamily="34" charset="0"/>
        </a:defRPr>
      </a:lvl2pPr>
      <a:lvl3pPr algn="l" defTabSz="457200" rtl="0" eaLnBrk="0" fontAlgn="base" hangingPunct="0">
        <a:spcBef>
          <a:spcPct val="0"/>
        </a:spcBef>
        <a:spcAft>
          <a:spcPct val="0"/>
        </a:spcAft>
        <a:defRPr sz="3600">
          <a:solidFill>
            <a:srgbClr val="262626"/>
          </a:solidFill>
          <a:latin typeface="Century Gothic" pitchFamily="34" charset="0"/>
        </a:defRPr>
      </a:lvl3pPr>
      <a:lvl4pPr algn="l" defTabSz="457200" rtl="0" eaLnBrk="0" fontAlgn="base" hangingPunct="0">
        <a:spcBef>
          <a:spcPct val="0"/>
        </a:spcBef>
        <a:spcAft>
          <a:spcPct val="0"/>
        </a:spcAft>
        <a:defRPr sz="3600">
          <a:solidFill>
            <a:srgbClr val="262626"/>
          </a:solidFill>
          <a:latin typeface="Century Gothic" pitchFamily="34" charset="0"/>
        </a:defRPr>
      </a:lvl4pPr>
      <a:lvl5pPr algn="l" defTabSz="457200" rtl="0" eaLnBrk="0" fontAlgn="base" hangingPunct="0">
        <a:spcBef>
          <a:spcPct val="0"/>
        </a:spcBef>
        <a:spcAft>
          <a:spcPct val="0"/>
        </a:spcAft>
        <a:defRPr sz="3600">
          <a:solidFill>
            <a:srgbClr val="262626"/>
          </a:solidFill>
          <a:latin typeface="Century Gothic"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euniver.vkgu.kz/public/files/5025721482975_%D0%96%D0%B5%D0%BA%D0%B5%20%D0%B4%D0%B0%D0%BC%D1%83%20%D0%B1%D0%B8%D0%BE%D0%BB%D0%BE%D0%B3%D0%B8%D1%8F%D1%81%D1%8B%20%D0%9E%D2%9A%D0%A3%D0%9B%D0%AB%D2%9A.pd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7" name="Rectangle 5"/>
          <p:cNvSpPr>
            <a:spLocks noGrp="1"/>
          </p:cNvSpPr>
          <p:nvPr>
            <p:ph type="title" idx="4294967295"/>
          </p:nvPr>
        </p:nvSpPr>
        <p:spPr>
          <a:xfrm>
            <a:off x="503238" y="623888"/>
            <a:ext cx="11001375" cy="1281112"/>
          </a:xfrm>
        </p:spPr>
        <p:txBody>
          <a:bodyPr/>
          <a:lstStyle/>
          <a:p>
            <a:pPr marL="609600" indent="-609600" algn="ctr">
              <a:buFontTx/>
              <a:buChar char="•"/>
              <a:defRPr/>
            </a:pPr>
            <a: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t>Әл-фараби атындағы Қазақ Ұлттық Университеті</a:t>
            </a:r>
            <a:b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br>
            <a: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t>Биология және биотехнология факультеті</a:t>
            </a:r>
            <a:b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br>
            <a: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t>5В060700-Биология</a:t>
            </a:r>
            <a:b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br>
            <a:r>
              <a:rPr lang="kk-KZ" sz="2400" smtClean="0">
                <a:solidFill>
                  <a:schemeClr val="tx1"/>
                </a:solidFill>
                <a:effectLst>
                  <a:outerShdw blurRad="38100" dist="38100" dir="2700000" algn="tl">
                    <a:srgbClr val="C0C0C0"/>
                  </a:outerShdw>
                </a:effectLst>
                <a:latin typeface="Times New Roman" pitchFamily="18" charset="0"/>
                <a:cs typeface="Times New Roman" pitchFamily="18" charset="0"/>
              </a:rPr>
              <a:t>Морфогенездің клеткалық механизмі</a:t>
            </a:r>
            <a:r>
              <a:rPr lang="ru-RU" sz="2400" smtClean="0">
                <a:solidFill>
                  <a:schemeClr val="tx1"/>
                </a:solidFill>
                <a:effectLst>
                  <a:outerShdw blurRad="38100" dist="38100" dir="2700000" algn="tl">
                    <a:srgbClr val="C0C0C0"/>
                  </a:outerShdw>
                </a:effectLst>
                <a:latin typeface="Times New Roman" pitchFamily="18" charset="0"/>
                <a:cs typeface="Times New Roman" pitchFamily="18" charset="0"/>
              </a:rPr>
              <a:t/>
            </a:r>
            <a:br>
              <a:rPr lang="ru-RU" sz="2400" smtClean="0">
                <a:solidFill>
                  <a:schemeClr val="tx1"/>
                </a:solidFill>
                <a:effectLst>
                  <a:outerShdw blurRad="38100" dist="38100" dir="2700000" algn="tl">
                    <a:srgbClr val="C0C0C0"/>
                  </a:outerShdw>
                </a:effectLst>
                <a:latin typeface="Times New Roman" pitchFamily="18" charset="0"/>
                <a:cs typeface="Times New Roman" pitchFamily="18" charset="0"/>
              </a:rPr>
            </a:br>
            <a:endParaRPr lang="ru-RU" sz="2400" smtClean="0">
              <a:solidFill>
                <a:schemeClr val="tx1"/>
              </a:solidFill>
              <a:effectLst>
                <a:outerShdw blurRad="38100" dist="38100" dir="2700000" algn="tl">
                  <a:srgbClr val="C0C0C0"/>
                </a:outerShdw>
              </a:effectLst>
              <a:latin typeface="Times New Roman" pitchFamily="18" charset="0"/>
              <a:cs typeface="Times New Roman" pitchFamily="18" charset="0"/>
            </a:endParaRPr>
          </a:p>
        </p:txBody>
      </p:sp>
      <p:sp>
        <p:nvSpPr>
          <p:cNvPr id="4" name="Объект 3"/>
          <p:cNvSpPr txBox="1">
            <a:spLocks noGrp="1"/>
          </p:cNvSpPr>
          <p:nvPr>
            <p:ph idx="4294967295"/>
          </p:nvPr>
        </p:nvSpPr>
        <p:spPr>
          <a:xfrm>
            <a:off x="1924050" y="3362325"/>
            <a:ext cx="9580563" cy="2735263"/>
          </a:xfrm>
        </p:spPr>
        <p:txBody>
          <a:bodyPr>
            <a:spAutoFit/>
          </a:bodyPr>
          <a:lstStyle/>
          <a:p>
            <a:pPr marL="0" indent="0" algn="ctr">
              <a:buFont typeface="Wingdings 3" pitchFamily="18" charset="2"/>
              <a:buNone/>
              <a:defRPr/>
            </a:pPr>
            <a:r>
              <a:rPr lang="kk-KZ" sz="2800" b="1" smtClean="0">
                <a:solidFill>
                  <a:schemeClr val="tx1"/>
                </a:solidFill>
                <a:effectLst>
                  <a:outerShdw blurRad="38100" dist="38100" dir="2700000" algn="tl">
                    <a:srgbClr val="C0C0C0"/>
                  </a:outerShdw>
                </a:effectLst>
                <a:latin typeface="Times New Roman" pitchFamily="18" charset="0"/>
                <a:cs typeface="Times New Roman" pitchFamily="18" charset="0"/>
              </a:rPr>
              <a:t>Тақырыбы: “Дамудағы геномның арнайы рөлі.”</a:t>
            </a:r>
          </a:p>
          <a:p>
            <a:pPr marL="0" indent="0" algn="ctr">
              <a:buFont typeface="Wingdings 3" pitchFamily="18" charset="2"/>
              <a:buNone/>
              <a:defRPr/>
            </a:pPr>
            <a:endParaRPr lang="kk-KZ" sz="2800" b="1" smtClean="0">
              <a:solidFill>
                <a:schemeClr val="tx1"/>
              </a:solidFill>
              <a:effectLst>
                <a:outerShdw blurRad="38100" dist="38100" dir="2700000" algn="tl">
                  <a:srgbClr val="C0C0C0"/>
                </a:outerShdw>
              </a:effectLst>
              <a:latin typeface="Times New Roman" pitchFamily="18" charset="0"/>
              <a:cs typeface="Times New Roman" pitchFamily="18" charset="0"/>
            </a:endParaRPr>
          </a:p>
          <a:p>
            <a:pPr marL="0" indent="0" algn="ctr">
              <a:buFont typeface="Wingdings 3" pitchFamily="18" charset="2"/>
              <a:buNone/>
              <a:defRPr/>
            </a:pPr>
            <a:endParaRPr lang="kk-KZ" sz="2800" smtClean="0">
              <a:solidFill>
                <a:schemeClr val="tx1"/>
              </a:solidFill>
              <a:latin typeface="Times New Roman" pitchFamily="18" charset="0"/>
              <a:cs typeface="Times New Roman" pitchFamily="18" charset="0"/>
            </a:endParaRPr>
          </a:p>
          <a:p>
            <a:pPr marL="0" indent="0" algn="ctr">
              <a:buFont typeface="Wingdings 3" pitchFamily="18" charset="2"/>
              <a:buNone/>
              <a:defRPr/>
            </a:pPr>
            <a:r>
              <a:rPr lang="kk-KZ" sz="2800" b="1" smtClean="0">
                <a:solidFill>
                  <a:schemeClr val="accent1"/>
                </a:solidFill>
                <a:latin typeface="Times New Roman" pitchFamily="18" charset="0"/>
                <a:cs typeface="Times New Roman" pitchFamily="18" charset="0"/>
              </a:rPr>
              <a:t>Дәріскер: Б.Ғ.К. Юсаева Дамира Анарбекқызы</a:t>
            </a:r>
          </a:p>
          <a:p>
            <a:pPr marL="0" indent="0" algn="ctr">
              <a:buFont typeface="Wingdings 3" pitchFamily="18" charset="2"/>
              <a:buNone/>
              <a:defRPr/>
            </a:pPr>
            <a:r>
              <a:rPr lang="kk-KZ" sz="2800" b="1" smtClean="0">
                <a:solidFill>
                  <a:schemeClr val="accent1"/>
                </a:solidFill>
                <a:latin typeface="Times New Roman" pitchFamily="18" charset="0"/>
                <a:cs typeface="Times New Roman" pitchFamily="18" charset="0"/>
              </a:rPr>
              <a:t>Алматы 2020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p:cNvSpPr>
          <p:nvPr>
            <p:ph type="body" idx="4294967295"/>
          </p:nvPr>
        </p:nvSpPr>
        <p:spPr>
          <a:xfrm>
            <a:off x="1117600" y="5037138"/>
            <a:ext cx="10837863" cy="1820862"/>
          </a:xfrm>
        </p:spPr>
        <p:txBody>
          <a:bodyPr/>
          <a:lstStyle/>
          <a:p>
            <a:pPr>
              <a:lnSpc>
                <a:spcPct val="80000"/>
              </a:lnSpc>
            </a:pPr>
            <a:r>
              <a:rPr lang="ru-RU" sz="1400" smtClean="0">
                <a:solidFill>
                  <a:schemeClr val="tx1"/>
                </a:solidFill>
                <a:latin typeface="Times New Roman" pitchFamily="18" charset="0"/>
                <a:cs typeface="Times New Roman" pitchFamily="18" charset="0"/>
              </a:rPr>
              <a:t>71-cypem. Тышкан мен дфозофила денесінін кранио-каудалды өсі бойымен Нох-гендерінің экспрессиялану аймагынын орналасуы мен хромосомада (3-тен соңғыға дейін) орналасу ретінін ұксастыгы. А ) гомеобокс гені бар дрозофила (жогарыда) хромосомасы ж эне қаптесердің Нох- гені бар (сэйкес, Нох-а, Нох-в, Н ох-с,Н ох-д- сериялары) 4-хромосомасы. Тік жолақтармен бір-бірімен тыгыз гомологияны аныктайтын гендер көрсетілген. Тыгыздығы ауыспалы көлденең жолақтар геннің экспрессиясын іске қосатын фактор ретіндегі ретин қышқылының концентрациясына сезімтал деңгейін көрсетеді. Сол жакта ретин қышқылының төменгі концентрациясында «іске косылатын» гендер. Біріншілері алдымен, соңгылары кейін экспрессияланады. В) Тыгыздыгы ауыспалы келденен жолактармен қаптесердін (12-күн) Нох-в ссриясының әртүрлі гендері мен дрозофиланың (10 сағат іш інде дамыган) жалгыз Н ох-с сериясының гомеобокс гендерінің транскрипциялану аймагынын эмбрион денесінде орналасуы көрсетілген. Бас жакта (краниальды) экспрессия аймактарының шекаралары айкын, ал кұйрык жақта (каудальды) олардын транскрипция концентрациялары біртіндеп темендейді. (S.F.Gilbert бойынша, «Developmental biology», 2003). </a:t>
            </a:r>
          </a:p>
        </p:txBody>
      </p:sp>
      <p:sp>
        <p:nvSpPr>
          <p:cNvPr id="52229" name="AutoShape 5" descr="Hox-гены оказались более эволюционно изменчивы, чем предполагалось раньше •  Сергей Ястребов • Новости науки на «Элементах» • Генетика, Биология развития"/>
          <p:cNvSpPr>
            <a:spLocks noChangeAspect="1" noChangeArrowheads="1"/>
          </p:cNvSpPr>
          <p:nvPr/>
        </p:nvSpPr>
        <p:spPr bwMode="auto">
          <a:xfrm>
            <a:off x="5943600" y="3276600"/>
            <a:ext cx="304800" cy="304800"/>
          </a:xfrm>
          <a:prstGeom prst="rect">
            <a:avLst/>
          </a:prstGeom>
          <a:noFill/>
        </p:spPr>
        <p:txBody>
          <a:bodyPr/>
          <a:lstStyle/>
          <a:p>
            <a:endParaRPr lang="ru-RU"/>
          </a:p>
        </p:txBody>
      </p:sp>
      <p:sp>
        <p:nvSpPr>
          <p:cNvPr id="52231" name="AutoShape 7" descr="Hox-гены оказались более эволюционно изменчивы, чем предполагалось раньше •  Сергей Ястребов • Новости науки на «Элементах» • Генетика, Биология развития"/>
          <p:cNvSpPr>
            <a:spLocks noChangeAspect="1" noChangeArrowheads="1"/>
          </p:cNvSpPr>
          <p:nvPr/>
        </p:nvSpPr>
        <p:spPr bwMode="auto">
          <a:xfrm>
            <a:off x="5943600" y="3276600"/>
            <a:ext cx="304800" cy="304800"/>
          </a:xfrm>
          <a:prstGeom prst="rect">
            <a:avLst/>
          </a:prstGeom>
          <a:noFill/>
        </p:spPr>
        <p:txBody>
          <a:bodyPr/>
          <a:lstStyle/>
          <a:p>
            <a:endParaRPr lang="ru-RU"/>
          </a:p>
        </p:txBody>
      </p:sp>
      <p:sp>
        <p:nvSpPr>
          <p:cNvPr id="52233" name="AutoShape 9" descr="Hox-гены оказались более эволюционно изменчивы, чем предполагалось раньше •  Сергей Ястребов • Новости науки на «Элементах» • Генетика, Биология развития"/>
          <p:cNvSpPr>
            <a:spLocks noChangeAspect="1" noChangeArrowheads="1"/>
          </p:cNvSpPr>
          <p:nvPr/>
        </p:nvSpPr>
        <p:spPr bwMode="auto">
          <a:xfrm>
            <a:off x="5943600" y="3276600"/>
            <a:ext cx="304800" cy="304800"/>
          </a:xfrm>
          <a:prstGeom prst="rect">
            <a:avLst/>
          </a:prstGeom>
          <a:noFill/>
        </p:spPr>
        <p:txBody>
          <a:bodyPr/>
          <a:lstStyle/>
          <a:p>
            <a:endParaRPr lang="ru-RU"/>
          </a:p>
        </p:txBody>
      </p:sp>
      <p:sp>
        <p:nvSpPr>
          <p:cNvPr id="52235" name="AutoShape 11" descr="227b5713-9906-41d5-81fc-b39ee200529b"/>
          <p:cNvSpPr>
            <a:spLocks noChangeAspect="1" noChangeArrowheads="1"/>
          </p:cNvSpPr>
          <p:nvPr/>
        </p:nvSpPr>
        <p:spPr bwMode="auto">
          <a:xfrm>
            <a:off x="5943600" y="3276600"/>
            <a:ext cx="304800" cy="304800"/>
          </a:xfrm>
          <a:prstGeom prst="rect">
            <a:avLst/>
          </a:prstGeom>
          <a:noFill/>
        </p:spPr>
        <p:txBody>
          <a:bodyPr/>
          <a:lstStyle/>
          <a:p>
            <a:endParaRPr lang="ru-RU"/>
          </a:p>
        </p:txBody>
      </p:sp>
      <p:pic>
        <p:nvPicPr>
          <p:cNvPr id="52236" name="Picture 12" descr="227b5713-9906-41d5-81fc-b39ee200529b"/>
          <p:cNvPicPr>
            <a:picLocks noChangeAspect="1" noChangeArrowheads="1"/>
          </p:cNvPicPr>
          <p:nvPr/>
        </p:nvPicPr>
        <p:blipFill>
          <a:blip r:embed="rId2"/>
          <a:srcRect/>
          <a:stretch>
            <a:fillRect/>
          </a:stretch>
        </p:blipFill>
        <p:spPr bwMode="auto">
          <a:xfrm>
            <a:off x="1535113" y="211138"/>
            <a:ext cx="10275887" cy="479425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p:cNvSpPr>
          <p:nvPr>
            <p:ph type="body" idx="4294967295"/>
          </p:nvPr>
        </p:nvSpPr>
        <p:spPr>
          <a:xfrm>
            <a:off x="1065213" y="674688"/>
            <a:ext cx="10598150" cy="5345112"/>
          </a:xfrm>
          <a:solidFill>
            <a:srgbClr val="808000">
              <a:alpha val="46001"/>
            </a:srgbClr>
          </a:solidFill>
          <a:ln>
            <a:solidFill>
              <a:schemeClr val="accent1"/>
            </a:solidFill>
          </a:ln>
        </p:spPr>
        <p:txBody>
          <a:bodyPr/>
          <a:lstStyle/>
          <a:p>
            <a:r>
              <a:rPr lang="ru-RU" sz="2400" smtClean="0">
                <a:solidFill>
                  <a:schemeClr val="tx1"/>
                </a:solidFill>
                <a:latin typeface="Times New Roman" pitchFamily="18" charset="0"/>
                <a:cs typeface="Times New Roman" pitchFamily="18" charset="0"/>
              </a:rPr>
              <a:t>Алынган нәтижелер мен жетістіктер бойынша мойын секілді анатомиялық ұғым, енді анатомиялық қана емес, молекулярлы - генетикалық түсінікке де ие болады. Мысалы, мойын - бұл эмбрионның бір бөлігінде «сигналдық» заттары концентрациясының (Гензен түйіні клеткалары бөлетін ретин қышқылы болуы мүмкін) пайда болуымен дамитын құрылым. «Сигналдық» затгар концентрациясы бас бөліміне Карағанда жоғары, кеуде бөліміне қараганда біршама төмен болады, бұл өз кезегінде бас немесе кеуде кұрылымдары емес, мойынның түзілуіне кажет гендер каскадының\ іске асуын қамтамасыз ететін 4-5- ші Хокс-гендерін іске қосады. \ Биологиядагы бұл жаңалыкгың пайда болуы бірқатар биология салаларының, соның ішінде биохимия, гистохимия, молекулалық генетика жэне даму биологиясының және тағы баскаларында жалпы биологиялық мәнге ие болтан тышқанның жеке генетикасының (соның ішінде морфологиялық белгілерді фенотиптік аныктау генетикасы) қатысуымен камтамасыз етілді.</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p:cNvSpPr>
          <p:nvPr>
            <p:ph type="body" idx="4294967295"/>
          </p:nvPr>
        </p:nvSpPr>
        <p:spPr>
          <a:xfrm>
            <a:off x="1674813" y="862013"/>
            <a:ext cx="9829800" cy="5476875"/>
          </a:xfrm>
          <a:noFill/>
          <a:ln>
            <a:solidFill>
              <a:schemeClr val="accent1"/>
            </a:solidFill>
          </a:ln>
        </p:spPr>
        <p:txBody>
          <a:bodyPr/>
          <a:lstStyle/>
          <a:p>
            <a:pPr>
              <a:lnSpc>
                <a:spcPct val="90000"/>
              </a:lnSpc>
            </a:pPr>
            <a:r>
              <a:rPr lang="ru-RU" sz="2400" smtClean="0">
                <a:solidFill>
                  <a:schemeClr val="tx1"/>
                </a:solidFill>
                <a:latin typeface="Times New Roman" pitchFamily="18" charset="0"/>
                <a:cs typeface="Times New Roman" pitchFamily="18" charset="0"/>
              </a:rPr>
              <a:t>Нақты анатомиялық құрылымдардың қалыптасуын жүзеге асыратын генетикалык (баска гендердің нақгы ген реттегіштерін іске косу, яғни дамудың ақпараттық қамтылуын «сандық» кодгау) және генетикалык емес («сигналдык» затгардың концентрациялары градиентінің түзілуі, ягни дамудың «ұқсастық» қамтылуы) механизмдердің теориялық маңыздылығына қарамастан морфогенез барысында іске қосылудан кейінгі жүретін процестерді түсіндіру үшін баска да көптеген жұмыстар атқарылуы тиіс. Іске қосу гендері әсерінен қандай гендер немесе гендер комбинациясы әрекет етуі кажет және анатомиялық әдістермен зерттеу кезінде кеудеден ерекшеленетін мойын бөлігі пайда болуы үшін цитофизиология және гистофизиология деңгейінде олар кодтайтын белоктар қызметінің көрінуі неге байланысты? деген сұрактар туындайды.Бүгінгі күні бұл сұракка толық жауап жоқ, алайда осы процестерге клеткалык адгезия белоктары (САМ) және морфогенез процесінде синтезделген белоктар трансляциясы мен активациясын басқару маңызды рол аткаратыны күмән тудырмайды.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idx="4294967295"/>
          </p:nvPr>
        </p:nvSpPr>
        <p:spPr/>
        <p:txBody>
          <a:bodyPr/>
          <a:lstStyle/>
          <a:p>
            <a:pPr algn="ctr"/>
            <a:r>
              <a:rPr lang="ru-RU" b="1" i="1" smtClean="0">
                <a:solidFill>
                  <a:srgbClr val="000000"/>
                </a:solidFill>
                <a:latin typeface="Times New Roman" pitchFamily="18" charset="0"/>
                <a:cs typeface="Times New Roman" pitchFamily="18" charset="0"/>
              </a:rPr>
              <a:t>Даму генетикасы туралы жалпы түсінік</a:t>
            </a:r>
            <a:r>
              <a:rPr lang="ru-RU" smtClean="0"/>
              <a:t> </a:t>
            </a:r>
          </a:p>
        </p:txBody>
      </p:sp>
      <p:sp>
        <p:nvSpPr>
          <p:cNvPr id="55299" name="Rectangle 3"/>
          <p:cNvSpPr>
            <a:spLocks noGrp="1"/>
          </p:cNvSpPr>
          <p:nvPr>
            <p:ph type="body" idx="4294967295"/>
          </p:nvPr>
        </p:nvSpPr>
        <p:spPr>
          <a:xfrm>
            <a:off x="1952625" y="2133600"/>
            <a:ext cx="9551988" cy="3886200"/>
          </a:xfrm>
        </p:spPr>
        <p:txBody>
          <a:bodyPr/>
          <a:lstStyle/>
          <a:p>
            <a:r>
              <a:rPr lang="ru-RU" sz="2400" b="1" smtClean="0">
                <a:solidFill>
                  <a:schemeClr val="tx1"/>
                </a:solidFill>
                <a:latin typeface="Times New Roman" pitchFamily="18" charset="0"/>
                <a:cs typeface="Times New Roman" pitchFamily="18" charset="0"/>
              </a:rPr>
              <a:t>Даму генетикасы</a:t>
            </a:r>
            <a:r>
              <a:rPr lang="ru-RU" sz="2400" smtClean="0">
                <a:solidFill>
                  <a:schemeClr val="tx1"/>
                </a:solidFill>
                <a:latin typeface="Times New Roman" pitchFamily="18" charset="0"/>
                <a:cs typeface="Times New Roman" pitchFamily="18" charset="0"/>
              </a:rPr>
              <a:t> - жекелеген гендердің даму процестеріне әсер ету механизмі мен ролін зерттейтін даму биологиясының (және генетиканың) бөлімі. Даму генетикасы нақты морфогенезді немесе морфогенез нұскаларын айкындауга қабілетті гендерді анықтау міндетін қояды. Зерттеудің дәстүрлі әдісі - мутациямен туындаған дамудың тұкым қуалаушылық өзгерістерін гибридологиялық талдау және хромосома локусындагы гендерді карталау арқылы анықтау. Даму биологиясы негізінде бұл міндеттен басқа генетиканың алдына үш міндет тұр.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p:cNvSpPr>
          <p:nvPr>
            <p:ph type="body" idx="4294967295"/>
          </p:nvPr>
        </p:nvSpPr>
        <p:spPr>
          <a:xfrm>
            <a:off x="1927225" y="1285875"/>
            <a:ext cx="9577388" cy="4733925"/>
          </a:xfrm>
        </p:spPr>
        <p:txBody>
          <a:bodyPr/>
          <a:lstStyle/>
          <a:p>
            <a:r>
              <a:rPr lang="ru-RU" smtClean="0"/>
              <a:t> </a:t>
            </a:r>
            <a:r>
              <a:rPr lang="ru-RU" sz="2800" smtClean="0">
                <a:solidFill>
                  <a:schemeClr val="tx1"/>
                </a:solidFill>
                <a:latin typeface="Times New Roman" pitchFamily="18" charset="0"/>
                <a:cs typeface="Times New Roman" pitchFamily="18" charset="0"/>
              </a:rPr>
              <a:t>Олар мына үш сұраққа жауап берумен анықталады: </a:t>
            </a:r>
          </a:p>
          <a:p>
            <a:r>
              <a:rPr lang="ru-RU" sz="2800" smtClean="0">
                <a:solidFill>
                  <a:schemeClr val="tx1"/>
                </a:solidFill>
                <a:latin typeface="Times New Roman" pitchFamily="18" charset="0"/>
                <a:cs typeface="Times New Roman" pitchFamily="18" charset="0"/>
              </a:rPr>
              <a:t>1. Ген қашан (дамудың қай сатысында) экспрессияланады? </a:t>
            </a:r>
          </a:p>
          <a:p>
            <a:r>
              <a:rPr lang="ru-RU" sz="2800" smtClean="0">
                <a:solidFill>
                  <a:schemeClr val="tx1"/>
                </a:solidFill>
                <a:latin typeface="Times New Roman" pitchFamily="18" charset="0"/>
                <a:cs typeface="Times New Roman" pitchFamily="18" charset="0"/>
              </a:rPr>
              <a:t>2. Ген қай жерде (қандай ұлпа клеткаларында )экспрессияланады? </a:t>
            </a:r>
          </a:p>
          <a:p>
            <a:r>
              <a:rPr lang="ru-RU" sz="2800" smtClean="0">
                <a:solidFill>
                  <a:schemeClr val="tx1"/>
                </a:solidFill>
                <a:latin typeface="Times New Roman" pitchFamily="18" charset="0"/>
                <a:cs typeface="Times New Roman" pitchFamily="18" charset="0"/>
              </a:rPr>
              <a:t>3. Экспрессияланатын геннің (ген мен кодталатын белоктың биохимиялық  және цитофизиологиялық қызметі қандай) морфогенезге әсер ету механизмі қандай?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p:cNvSpPr>
          <p:nvPr>
            <p:ph type="body" idx="4294967295"/>
          </p:nvPr>
        </p:nvSpPr>
        <p:spPr>
          <a:xfrm>
            <a:off x="1873250" y="1125538"/>
            <a:ext cx="5364163" cy="4894262"/>
          </a:xfrm>
        </p:spPr>
        <p:txBody>
          <a:bodyPr/>
          <a:lstStyle/>
          <a:p>
            <a:pPr>
              <a:lnSpc>
                <a:spcPct val="90000"/>
              </a:lnSpc>
            </a:pPr>
            <a:r>
              <a:rPr lang="ru-RU" sz="2400" smtClean="0">
                <a:solidFill>
                  <a:schemeClr val="tx1"/>
                </a:solidFill>
                <a:latin typeface="Times New Roman" pitchFamily="18" charset="0"/>
                <a:cs typeface="Times New Roman" pitchFamily="18" charset="0"/>
              </a:rPr>
              <a:t>Бұл сұрақтарга жауап ретінде сүткоректілер мен еркек жынысты анықтайтын У- хромосомадагы SRY генін мысалға алуға болады. </a:t>
            </a:r>
          </a:p>
          <a:p>
            <a:pPr>
              <a:lnSpc>
                <a:spcPct val="90000"/>
              </a:lnSpc>
            </a:pPr>
            <a:r>
              <a:rPr lang="ru-RU" sz="2400" smtClean="0">
                <a:solidFill>
                  <a:schemeClr val="tx1"/>
                </a:solidFill>
                <a:latin typeface="Times New Roman" pitchFamily="18" charset="0"/>
                <a:cs typeface="Times New Roman" pitchFamily="18" charset="0"/>
              </a:rPr>
              <a:t>І.Ген қашан экспрессияланады? Ген аталық және аналық гонадалары ажырау кезеңінде экспрессияланады (алдымен аталық және аналық жыныс эмбриондарында пайда болған гонада бастамалары, яғни тұқым безі және аналық без гистологиялық зерттеу кезінде ерекшеленбейді). Кейін бұл геннің экспрессиясы тоқталады.</a:t>
            </a:r>
          </a:p>
        </p:txBody>
      </p:sp>
      <p:pic>
        <p:nvPicPr>
          <p:cNvPr id="57349" name="Picture 5" descr="Гонадный пол"/>
          <p:cNvPicPr>
            <a:picLocks noChangeAspect="1" noChangeArrowheads="1"/>
          </p:cNvPicPr>
          <p:nvPr/>
        </p:nvPicPr>
        <p:blipFill>
          <a:blip r:embed="rId2"/>
          <a:srcRect/>
          <a:stretch>
            <a:fillRect/>
          </a:stretch>
        </p:blipFill>
        <p:spPr bwMode="auto">
          <a:xfrm>
            <a:off x="7156450" y="1243013"/>
            <a:ext cx="4876800" cy="4837112"/>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p:cNvSpPr>
          <p:nvPr>
            <p:ph type="body" idx="4294967295"/>
          </p:nvPr>
        </p:nvSpPr>
        <p:spPr>
          <a:xfrm>
            <a:off x="1727200" y="1419225"/>
            <a:ext cx="9777413" cy="4865688"/>
          </a:xfrm>
          <a:solidFill>
            <a:srgbClr val="808000">
              <a:alpha val="47000"/>
            </a:srgbClr>
          </a:solidFill>
          <a:ln>
            <a:solidFill>
              <a:schemeClr val="accent1"/>
            </a:solidFill>
          </a:ln>
        </p:spPr>
        <p:txBody>
          <a:bodyPr/>
          <a:lstStyle/>
          <a:p>
            <a:r>
              <a:rPr lang="ru-RU" sz="2400" smtClean="0">
                <a:solidFill>
                  <a:schemeClr val="tx1"/>
                </a:solidFill>
                <a:latin typeface="Times New Roman" pitchFamily="18" charset="0"/>
                <a:cs typeface="Times New Roman" pitchFamily="18" charset="0"/>
              </a:rPr>
              <a:t>2. Ген қайда экспрессияланады? </a:t>
            </a:r>
          </a:p>
          <a:p>
            <a:r>
              <a:rPr lang="ru-RU" sz="2400" smtClean="0">
                <a:solidFill>
                  <a:schemeClr val="tx1"/>
                </a:solidFill>
                <a:latin typeface="Times New Roman" pitchFamily="18" charset="0"/>
                <a:cs typeface="Times New Roman" pitchFamily="18" charset="0"/>
              </a:rPr>
              <a:t>Ген түқым безінің Сертоли клеткаларына айналатын тұқым өзекшелерінде, бірақ сперматозоидтарға бастама болатын жыныс клеткаларында экспрессияланбайды, ол тұқым безінің соматикалық (жыныссыз) клеткаларында экспрессияланады. Егер SRY гені жоқ сперматозоидтың бір бөлігі У- хромосомадан, екінші бөлігі Х-хромосомадан тұратынын ескерсек, бұны күтуге болады. Ягни, жыныс клеткалары жұмыртқа клеткасында емес, сперматозоидқа айналу себебі SRY гені экспрессияланғаннан емес (ол оларда экспрессияланбайды), дамудың белгілі-бір кезеңінде SRY гені экспрессиясы жүретін сомалық клеткалармен байланысқа түсуінің нәтижесі.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p:cNvSpPr>
          <p:nvPr>
            <p:ph type="body" idx="4294967295"/>
          </p:nvPr>
        </p:nvSpPr>
        <p:spPr>
          <a:xfrm>
            <a:off x="2138363" y="1258888"/>
            <a:ext cx="5205412" cy="4760912"/>
          </a:xfrm>
        </p:spPr>
        <p:txBody>
          <a:bodyPr/>
          <a:lstStyle/>
          <a:p>
            <a:r>
              <a:rPr lang="ru-RU" sz="2000" smtClean="0">
                <a:solidFill>
                  <a:schemeClr val="tx1"/>
                </a:solidFill>
                <a:latin typeface="Times New Roman" pitchFamily="18" charset="0"/>
                <a:cs typeface="Times New Roman" pitchFamily="18" charset="0"/>
              </a:rPr>
              <a:t>3.Ген қалай эсер етеді? </a:t>
            </a:r>
          </a:p>
          <a:p>
            <a:r>
              <a:rPr lang="ru-RU" sz="2000" smtClean="0">
                <a:solidFill>
                  <a:schemeClr val="tx1"/>
                </a:solidFill>
                <a:latin typeface="Times New Roman" pitchFamily="18" charset="0"/>
                <a:cs typeface="Times New Roman" pitchFamily="18" charset="0"/>
              </a:rPr>
              <a:t>SRY гені кодталатын белок транскрипциондық фактор болып табылады, яғни басқа гендердің, әсіресе Sox 9 генінің транскрипциясын іске қосып, промоторлары мен энхансерлерімен таңдамалы байланысуға қабілетті. Sox 9 гені гонаданың аталық бағытпен дамуын қамтамасыз етуде SRY генінің қажетті дәнекері болып табылады, ал ол аналық организмде әрекетсіз күйде болады. </a:t>
            </a:r>
          </a:p>
        </p:txBody>
      </p:sp>
      <p:pic>
        <p:nvPicPr>
          <p:cNvPr id="59397" name="Picture 5" descr="12. Женщины с мужским набором половых хромосом (синдром Свайера): eis_gen —  LiveJournal"/>
          <p:cNvPicPr>
            <a:picLocks noChangeAspect="1" noChangeArrowheads="1"/>
          </p:cNvPicPr>
          <p:nvPr/>
        </p:nvPicPr>
        <p:blipFill>
          <a:blip r:embed="rId2"/>
          <a:srcRect/>
          <a:stretch>
            <a:fillRect/>
          </a:stretch>
        </p:blipFill>
        <p:spPr bwMode="auto">
          <a:xfrm>
            <a:off x="7500938" y="1431925"/>
            <a:ext cx="4335462" cy="44831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p:cNvSpPr>
          <p:nvPr>
            <p:ph type="body" idx="4294967295"/>
          </p:nvPr>
        </p:nvSpPr>
        <p:spPr>
          <a:xfrm>
            <a:off x="1595438" y="835025"/>
            <a:ext cx="9909175" cy="5184775"/>
          </a:xfrm>
        </p:spPr>
        <p:txBody>
          <a:bodyPr/>
          <a:lstStyle/>
          <a:p>
            <a:endParaRPr lang="ru-RU" sz="2400" smtClean="0">
              <a:latin typeface="Times New Roman" pitchFamily="18" charset="0"/>
              <a:cs typeface="Times New Roman" pitchFamily="18" charset="0"/>
            </a:endParaRPr>
          </a:p>
          <a:p>
            <a:r>
              <a:rPr lang="ru-RU" sz="2400" smtClean="0">
                <a:solidFill>
                  <a:schemeClr val="tx1"/>
                </a:solidFill>
                <a:latin typeface="Times New Roman" pitchFamily="18" charset="0"/>
                <a:cs typeface="Times New Roman" pitchFamily="18" charset="0"/>
              </a:rPr>
              <a:t>Осы 3 сұраққа басқа мысал ретінде омыртқалылардың аяқ-қолдары FGF 10 ген индукциясы бола алады. </a:t>
            </a:r>
          </a:p>
          <a:p>
            <a:r>
              <a:rPr lang="ru-RU" sz="2400" smtClean="0">
                <a:solidFill>
                  <a:schemeClr val="tx1"/>
                </a:solidFill>
                <a:latin typeface="Times New Roman" pitchFamily="18" charset="0"/>
                <a:cs typeface="Times New Roman" pitchFamily="18" charset="0"/>
              </a:rPr>
              <a:t> 1.Ген экспрессиясы эмбрион денесінің латеральды бетінде аяқ-қолдары бүршіктерінің пайда болуы алдында жүреді. </a:t>
            </a:r>
          </a:p>
          <a:p>
            <a:r>
              <a:rPr lang="ru-RU" sz="2400" smtClean="0">
                <a:solidFill>
                  <a:schemeClr val="tx1"/>
                </a:solidFill>
                <a:latin typeface="Times New Roman" pitchFamily="18" charset="0"/>
                <a:cs typeface="Times New Roman" pitchFamily="18" charset="0"/>
              </a:rPr>
              <a:t>2. Экспрессия кейіннен аяқ-қолдардың құрамына кіретін мезодерманың латеральды бөлігінде байқалады. </a:t>
            </a:r>
          </a:p>
          <a:p>
            <a:r>
              <a:rPr lang="ru-RU" sz="2400" smtClean="0">
                <a:solidFill>
                  <a:schemeClr val="tx1"/>
                </a:solidFill>
                <a:latin typeface="Times New Roman" pitchFamily="18" charset="0"/>
                <a:cs typeface="Times New Roman" pitchFamily="18" charset="0"/>
              </a:rPr>
              <a:t>3. Белок FGF 10 - паракринді белок- индукторы латеральды эктодерма аймагында паракринді FGF 8 - белок индукторын секрециялайтын уақытша мүше - апикальды эктодермальды қырды индукциялайды. </a:t>
            </a:r>
          </a:p>
          <a:p>
            <a:endParaRPr lang="ru-RU" sz="2400" smtClean="0">
              <a:solidFill>
                <a:schemeClr val="tx1"/>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pPr algn="ctr"/>
            <a:r>
              <a:rPr lang="kk-KZ" sz="4000" b="1" i="1" smtClean="0">
                <a:latin typeface="Times New Roman" pitchFamily="18" charset="0"/>
                <a:cs typeface="Times New Roman" pitchFamily="18" charset="0"/>
              </a:rPr>
              <a:t>Қорытынды</a:t>
            </a:r>
            <a:endParaRPr lang="ru-RU" sz="4000" b="1" i="1" smtClean="0">
              <a:latin typeface="Times New Roman" pitchFamily="18" charset="0"/>
              <a:cs typeface="Times New Roman" pitchFamily="18" charset="0"/>
            </a:endParaRPr>
          </a:p>
        </p:txBody>
      </p:sp>
      <p:sp>
        <p:nvSpPr>
          <p:cNvPr id="61443" name="Rectangle 3"/>
          <p:cNvSpPr>
            <a:spLocks noGrp="1"/>
          </p:cNvSpPr>
          <p:nvPr>
            <p:ph type="body" idx="4294967295"/>
          </p:nvPr>
        </p:nvSpPr>
        <p:spPr>
          <a:xfrm>
            <a:off x="1409700" y="1590675"/>
            <a:ext cx="10094913" cy="4429125"/>
          </a:xfrm>
        </p:spPr>
        <p:txBody>
          <a:bodyPr/>
          <a:lstStyle/>
          <a:p>
            <a:r>
              <a:rPr lang="ru-RU" sz="2000" smtClean="0">
                <a:solidFill>
                  <a:schemeClr val="tx1"/>
                </a:solidFill>
                <a:latin typeface="Times New Roman" pitchFamily="18" charset="0"/>
                <a:cs typeface="Times New Roman" pitchFamily="18" charset="0"/>
              </a:rPr>
              <a:t>Даму биологиясының көз қарасы бойынша, ең қызыктысы,әрбір Хокс-гендердің транскрипциясы бір уақытта бірнеше ұлпаларда (жүйке түтіктершелерінде, остік мезодермада, беттік эктодермада, жүйке қырында), бірақ ұрық денесінің бірдей сегментінде жүреді. Зерттеушілер бірнеше тәжірибелерде эмбрион денесінде концентрациялар градиентін түзетін заттардың белгілі бір концентрациясы деңгейінде Хокс-гендер серияларының нақты бастамаларында транскрипциялана бастайтынын көрсете алды. Ал белгілі-бір Хокс-геннің іске қосылуын, ДНҚ-н геномы белгілі стереохимиялық комплементарлы бөлігімен қосылып, дененің белгілі сегментгерінің (мысалы, жануар денесінің мойын немесе кеуде бөлімінің) дамуына жауапты гендер тобынан тұратын белок синтезі қамтамасыз етеді. </a:t>
            </a:r>
            <a:r>
              <a:rPr lang="ru-RU" sz="2000" b="1" smtClean="0">
                <a:solidFill>
                  <a:schemeClr val="tx1"/>
                </a:solidFill>
                <a:latin typeface="Times New Roman" pitchFamily="18" charset="0"/>
                <a:cs typeface="Times New Roman" pitchFamily="18" charset="0"/>
              </a:rPr>
              <a:t>Даму генетикасы</a:t>
            </a:r>
            <a:r>
              <a:rPr lang="ru-RU" sz="2000" smtClean="0">
                <a:solidFill>
                  <a:schemeClr val="tx1"/>
                </a:solidFill>
                <a:latin typeface="Times New Roman" pitchFamily="18" charset="0"/>
                <a:cs typeface="Times New Roman" pitchFamily="18" charset="0"/>
              </a:rPr>
              <a:t> - жекелеген гендердің даму процестеріне әсер ету механизмі мен ролін зерттейтін даму биологиясының (және генетиканың) бөлімі. Даму генетикасы нақты морфогенезді немесе морфогенез нұскаларын айкындауга қабілетті гендерді анықтау міндетін қояды.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p:cNvSpPr>
          <p:nvPr>
            <p:ph type="title" idx="4294967295"/>
          </p:nvPr>
        </p:nvSpPr>
        <p:spPr/>
        <p:txBody>
          <a:bodyPr/>
          <a:lstStyle/>
          <a:p>
            <a:pPr algn="ctr"/>
            <a:r>
              <a:rPr lang="kk-KZ" b="1" smtClean="0">
                <a:latin typeface="Times New Roman" pitchFamily="18" charset="0"/>
                <a:cs typeface="Times New Roman" pitchFamily="18" charset="0"/>
              </a:rPr>
              <a:t>Жоспары:</a:t>
            </a:r>
            <a:endParaRPr lang="ru-RU" b="1" smtClean="0">
              <a:latin typeface="Times New Roman" pitchFamily="18" charset="0"/>
              <a:cs typeface="Times New Roman" pitchFamily="18" charset="0"/>
            </a:endParaRPr>
          </a:p>
        </p:txBody>
      </p:sp>
      <p:sp>
        <p:nvSpPr>
          <p:cNvPr id="17410" name="Rectangle 3"/>
          <p:cNvSpPr>
            <a:spLocks noGrp="1"/>
          </p:cNvSpPr>
          <p:nvPr>
            <p:ph type="body" idx="4294967295"/>
          </p:nvPr>
        </p:nvSpPr>
        <p:spPr>
          <a:xfrm>
            <a:off x="1741488" y="1603375"/>
            <a:ext cx="9763125" cy="4416425"/>
          </a:xfrm>
          <a:ln>
            <a:solidFill>
              <a:schemeClr val="accent1"/>
            </a:solidFill>
          </a:ln>
        </p:spPr>
        <p:txBody>
          <a:bodyPr/>
          <a:lstStyle/>
          <a:p>
            <a:r>
              <a:rPr lang="kk-KZ" sz="2400" b="1" i="1" smtClean="0">
                <a:solidFill>
                  <a:schemeClr val="tx1"/>
                </a:solidFill>
                <a:latin typeface="Times New Roman" pitchFamily="18" charset="0"/>
                <a:cs typeface="Times New Roman" pitchFamily="18" charset="0"/>
              </a:rPr>
              <a:t>Кіріспе</a:t>
            </a:r>
          </a:p>
          <a:p>
            <a:r>
              <a:rPr lang="kk-KZ" sz="2400" b="1" i="1" smtClean="0">
                <a:solidFill>
                  <a:schemeClr val="tx1"/>
                </a:solidFill>
                <a:latin typeface="Times New Roman" pitchFamily="18" charset="0"/>
                <a:cs typeface="Times New Roman" pitchFamily="18" charset="0"/>
              </a:rPr>
              <a:t>Негізгі бөлім</a:t>
            </a:r>
          </a:p>
          <a:p>
            <a:r>
              <a:rPr lang="kk-KZ" sz="2400" smtClean="0">
                <a:solidFill>
                  <a:schemeClr val="tx1"/>
                </a:solidFill>
                <a:latin typeface="Times New Roman" pitchFamily="18" charset="0"/>
                <a:cs typeface="Times New Roman" pitchFamily="18" charset="0"/>
              </a:rPr>
              <a:t>Организмдердің мамандануы</a:t>
            </a:r>
          </a:p>
          <a:p>
            <a:r>
              <a:rPr lang="kk-KZ" sz="2400" smtClean="0">
                <a:solidFill>
                  <a:schemeClr val="tx1"/>
                </a:solidFill>
                <a:latin typeface="Times New Roman" pitchFamily="18" charset="0"/>
                <a:cs typeface="Times New Roman" pitchFamily="18" charset="0"/>
              </a:rPr>
              <a:t>Морфогенезді басқарушы гендер</a:t>
            </a:r>
          </a:p>
          <a:p>
            <a:r>
              <a:rPr lang="kk-KZ" sz="2400" smtClean="0">
                <a:solidFill>
                  <a:schemeClr val="tx1"/>
                </a:solidFill>
                <a:latin typeface="Times New Roman" pitchFamily="18" charset="0"/>
                <a:cs typeface="Times New Roman" pitchFamily="18" charset="0"/>
              </a:rPr>
              <a:t>Даму генетикасы жайлы түсінік.</a:t>
            </a:r>
          </a:p>
          <a:p>
            <a:r>
              <a:rPr lang="kk-KZ" sz="2400" b="1" i="1" smtClean="0">
                <a:solidFill>
                  <a:schemeClr val="tx1"/>
                </a:solidFill>
                <a:latin typeface="Times New Roman" pitchFamily="18" charset="0"/>
                <a:cs typeface="Times New Roman" pitchFamily="18" charset="0"/>
              </a:rPr>
              <a:t>Қорытынды</a:t>
            </a:r>
          </a:p>
          <a:p>
            <a:r>
              <a:rPr lang="kk-KZ" sz="2400" b="1" i="1" smtClean="0">
                <a:solidFill>
                  <a:schemeClr val="tx1"/>
                </a:solidFill>
                <a:latin typeface="Times New Roman" pitchFamily="18" charset="0"/>
                <a:cs typeface="Times New Roman" pitchFamily="18" charset="0"/>
              </a:rPr>
              <a:t>Пайдаланылған әдебиеттер</a:t>
            </a:r>
          </a:p>
          <a:p>
            <a:endParaRPr lang="kk-KZ" sz="2400" b="1" i="1" smtClean="0">
              <a:solidFill>
                <a:schemeClr val="tx1"/>
              </a:solidFill>
              <a:latin typeface="Times New Roman" pitchFamily="18" charset="0"/>
              <a:cs typeface="Times New Roman" pitchFamily="18" charset="0"/>
            </a:endParaRPr>
          </a:p>
          <a:p>
            <a:endParaRPr lang="kk-KZ" sz="2400" b="1" i="1" smtClean="0">
              <a:solidFill>
                <a:schemeClr val="tx1"/>
              </a:solidFill>
              <a:latin typeface="Times New Roman" pitchFamily="18" charset="0"/>
              <a:cs typeface="Times New Roman" pitchFamily="18" charset="0"/>
            </a:endParaRPr>
          </a:p>
          <a:p>
            <a:pPr>
              <a:buFont typeface="Wingdings 3" pitchFamily="18" charset="2"/>
              <a:buNone/>
            </a:pPr>
            <a:endParaRPr lang="ru-RU" sz="2400" smtClean="0">
              <a:solidFill>
                <a:schemeClr val="tx1"/>
              </a:solidFill>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idx="4294967295"/>
          </p:nvPr>
        </p:nvSpPr>
        <p:spPr/>
        <p:txBody>
          <a:bodyPr/>
          <a:lstStyle/>
          <a:p>
            <a:pPr algn="ctr"/>
            <a:r>
              <a:rPr lang="kk-KZ" sz="4000" b="1" i="1" smtClean="0">
                <a:latin typeface="Times New Roman" pitchFamily="18" charset="0"/>
                <a:cs typeface="Times New Roman" pitchFamily="18" charset="0"/>
              </a:rPr>
              <a:t>Пайдаланылған әдебиеттер</a:t>
            </a:r>
            <a:endParaRPr lang="ru-RU" sz="4000" b="1" i="1" smtClean="0">
              <a:latin typeface="Times New Roman" pitchFamily="18" charset="0"/>
              <a:cs typeface="Times New Roman" pitchFamily="18" charset="0"/>
            </a:endParaRPr>
          </a:p>
        </p:txBody>
      </p:sp>
      <p:sp>
        <p:nvSpPr>
          <p:cNvPr id="62467" name="Rectangle 3"/>
          <p:cNvSpPr>
            <a:spLocks noGrp="1"/>
          </p:cNvSpPr>
          <p:nvPr>
            <p:ph type="body" idx="4294967295"/>
          </p:nvPr>
        </p:nvSpPr>
        <p:spPr>
          <a:xfrm>
            <a:off x="1820863" y="2133600"/>
            <a:ext cx="9683750" cy="3886200"/>
          </a:xfrm>
        </p:spPr>
        <p:txBody>
          <a:bodyPr/>
          <a:lstStyle/>
          <a:p>
            <a:r>
              <a:rPr lang="ru-RU" sz="2400" smtClean="0">
                <a:latin typeface="Times New Roman" pitchFamily="18" charset="0"/>
                <a:cs typeface="Times New Roman" pitchFamily="18" charset="0"/>
              </a:rPr>
              <a:t>Гильберт С. Биология развития (в 3-х томах). - М.: Изд-во «Мир», 1993- 1995. </a:t>
            </a:r>
          </a:p>
          <a:p>
            <a:r>
              <a:rPr lang="ru-RU" sz="2400" smtClean="0">
                <a:latin typeface="Times New Roman" pitchFamily="18" charset="0"/>
                <a:cs typeface="Times New Roman" pitchFamily="18" charset="0"/>
              </a:rPr>
              <a:t>Голиченков В.А. Биология развития. - М.: Изд-во МГУ, 1991. - 210 с. </a:t>
            </a:r>
          </a:p>
          <a:p>
            <a:r>
              <a:rPr lang="ru-RU" sz="2400" smtClean="0">
                <a:latin typeface="Times New Roman" pitchFamily="18" charset="0"/>
                <a:cs typeface="Times New Roman" pitchFamily="18" charset="0"/>
              </a:rPr>
              <a:t>Голиченков В.А. и др. Эмбриология. - М., 2004. - 224 с. </a:t>
            </a:r>
          </a:p>
          <a:p>
            <a:r>
              <a:rPr lang="ru-RU" sz="2400" smtClean="0">
                <a:latin typeface="Times New Roman" pitchFamily="18" charset="0"/>
                <a:cs typeface="Times New Roman" pitchFamily="18" charset="0"/>
                <a:hlinkClick r:id="rId2"/>
              </a:rPr>
              <a:t>http://euniver.vkgu.kz/public/files/5025721482975_%D0%96%D0%B5%D0%BA%D0%B5%20%D0%B4%D0%B0%D0%BC%D1%83%20%D0%B1%D0%B8%D0%BE%D0%BB%D0%BE%D0%B3%D0%B8%D1%8F%D1%81%D1%8B%20%D0%9E%D2%9A%D0%A3%D0%9B%D0%AB%D2%9A.pdf</a:t>
            </a:r>
            <a:endParaRPr lang="ru-RU" sz="2400" smtClean="0">
              <a:latin typeface="Times New Roman" pitchFamily="18" charset="0"/>
              <a:cs typeface="Times New Roman" pitchFamily="18" charset="0"/>
            </a:endParaRPr>
          </a:p>
          <a:p>
            <a:pPr>
              <a:buFont typeface="Wingdings 3" pitchFamily="18" charset="2"/>
              <a:buNone/>
            </a:pPr>
            <a:endParaRPr lang="ru-RU" sz="240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p:cNvSpPr>
          <p:nvPr>
            <p:ph type="title" idx="4294967295"/>
          </p:nvPr>
        </p:nvSpPr>
        <p:spPr>
          <a:xfrm>
            <a:off x="2592388" y="623888"/>
            <a:ext cx="8912225" cy="811212"/>
          </a:xfrm>
        </p:spPr>
        <p:txBody>
          <a:bodyPr/>
          <a:lstStyle/>
          <a:p>
            <a:pPr algn="ctr"/>
            <a:r>
              <a:rPr lang="ru-RU" b="1" i="1" smtClean="0">
                <a:latin typeface="Times New Roman" pitchFamily="18" charset="0"/>
                <a:cs typeface="Times New Roman" pitchFamily="18" charset="0"/>
              </a:rPr>
              <a:t>К</a:t>
            </a:r>
            <a:r>
              <a:rPr lang="kk-KZ" b="1" i="1" smtClean="0">
                <a:latin typeface="Times New Roman" pitchFamily="18" charset="0"/>
                <a:cs typeface="Times New Roman" pitchFamily="18" charset="0"/>
              </a:rPr>
              <a:t>іріспе</a:t>
            </a:r>
            <a:endParaRPr lang="ru-RU" b="1" i="1" smtClean="0">
              <a:latin typeface="Times New Roman" pitchFamily="18" charset="0"/>
              <a:cs typeface="Times New Roman" pitchFamily="18" charset="0"/>
            </a:endParaRPr>
          </a:p>
        </p:txBody>
      </p:sp>
      <p:sp>
        <p:nvSpPr>
          <p:cNvPr id="18434" name="Rectangle 3"/>
          <p:cNvSpPr>
            <a:spLocks noGrp="1"/>
          </p:cNvSpPr>
          <p:nvPr>
            <p:ph type="body" idx="4294967295"/>
          </p:nvPr>
        </p:nvSpPr>
        <p:spPr>
          <a:xfrm>
            <a:off x="1662113" y="1409700"/>
            <a:ext cx="9842500" cy="4889500"/>
          </a:xfrm>
          <a:solidFill>
            <a:schemeClr val="bg2"/>
          </a:solidFill>
          <a:ln>
            <a:solidFill>
              <a:schemeClr val="accent1"/>
            </a:solidFill>
          </a:ln>
        </p:spPr>
        <p:txBody>
          <a:bodyPr/>
          <a:lstStyle/>
          <a:p>
            <a:r>
              <a:rPr lang="ru-RU" sz="2400" smtClean="0">
                <a:solidFill>
                  <a:schemeClr val="tx1"/>
                </a:solidFill>
                <a:latin typeface="Times New Roman" pitchFamily="18" charset="0"/>
                <a:cs typeface="Times New Roman" pitchFamily="18" charset="0"/>
              </a:rPr>
              <a:t>Көп клеткалы организмдердің онтогенезі үшін клеткалык және мүшелік жіктелу процестері маманданған болып табылады. Клеткалык жіктелу(мамандану) дегеніміз - алғашқыда бірдей клеткалар арасында морфологиялық жэне биохимиялық айырмашылықтардың пайда болуы. Мүшелік жіктелу (мамандану) немесе органогенез - эмбрион денесіндегі алғашқыда бірдей болган бөліктердің әртүрлі мүшелерге айналуы болып табылады, бұл түр немесе одан да үлкен таксондар үшін маманданган болады. Жоғарыда айтылғандай, гендер (барлық клеткаларда бірдей) өздігінен эмбрионның басы мен артқы бөліктерінің қай жақтан дамитынын анықтай алмайды. Бас бөліктерінің, сонымен бірге артқы бөлімнің бағытталуы барлық клеткалар үшін бірдей ДНҚ-ң бірінші реттік құрылымында аныкталуы мүмкін емес.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p:cNvSpPr>
          <p:nvPr>
            <p:ph type="body" idx="4294967295"/>
          </p:nvPr>
        </p:nvSpPr>
        <p:spPr>
          <a:xfrm>
            <a:off x="1763713" y="939800"/>
            <a:ext cx="9740900" cy="5080000"/>
          </a:xfrm>
          <a:ln>
            <a:solidFill>
              <a:schemeClr val="accent1"/>
            </a:solidFill>
          </a:ln>
        </p:spPr>
        <p:txBody>
          <a:bodyPr/>
          <a:lstStyle/>
          <a:p>
            <a:r>
              <a:rPr lang="ru-RU" sz="2400" smtClean="0">
                <a:solidFill>
                  <a:schemeClr val="tx1"/>
                </a:solidFill>
                <a:latin typeface="Times New Roman" pitchFamily="18" charset="0"/>
                <a:cs typeface="Times New Roman" pitchFamily="18" charset="0"/>
              </a:rPr>
              <a:t>Сонымен бірге, барлық клеткаларда бірдей болатын гендер арқылы бір клеткаларда бір гендер жиынтығының, басқа клеткаларда - басқа гендер жиынтығының іске қосылуын (бұл клеткалардың биохимиялык жэне морфологиялык жіктелуіне әкеледі) қамтамасыз ететін белгіні анықтау мүмкін емес. Бүл процесс стохастикалық, яғни белгілі бір ықтималдықпен кездейсоқ жағдайлардың жүруі және алғашқыда бірдей болған клеткалардың дамуы барысында қалыптасқан біркелкі емес жағдайдың әсерінен болуы мүмкін. Мысалы, клеткалар «шоғырының» ортасындағы жагдай оның шетіндегі жағдайдан өзгеше болуы мүмкін, ол өз кезегінде әртүрлі гендер тобының заңдылықпен іске қосылуын алдын-ала анықтай алады. Бұл мысалы, клеткалар шоғырының әртүрлі қабаттарында бөлінетін индукторлардың әртүрлі концентрациясынан болады.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p:cNvSpPr>
          <p:nvPr>
            <p:ph type="body" idx="4294967295"/>
          </p:nvPr>
        </p:nvSpPr>
        <p:spPr>
          <a:xfrm>
            <a:off x="1463675" y="1112838"/>
            <a:ext cx="10040938" cy="5357812"/>
          </a:xfrm>
          <a:solidFill>
            <a:srgbClr val="808000">
              <a:alpha val="47000"/>
            </a:srgbClr>
          </a:solidFill>
          <a:ln>
            <a:solidFill>
              <a:schemeClr val="accent1"/>
            </a:solidFill>
          </a:ln>
        </p:spPr>
        <p:txBody>
          <a:bodyPr/>
          <a:lstStyle/>
          <a:p>
            <a:r>
              <a:rPr lang="ru-RU" sz="2400" smtClean="0">
                <a:solidFill>
                  <a:schemeClr val="tx1"/>
                </a:solidFill>
                <a:latin typeface="Times New Roman" pitchFamily="18" charset="0"/>
                <a:cs typeface="Times New Roman" pitchFamily="18" charset="0"/>
              </a:rPr>
              <a:t>Тұқым қуалаудың құрылымдық бірлігі ген болып табылады, ал сол организмге тән гендердің жиынтығын геном деп атайды. Ген деген түсінік молекулярлық генетика пайда болмай жатып белгілі болған, бірақ та молекулярлық, сол сияқты классикалық генетика мен цитогенетиканың жетістіктерінің аркасында, біршама анық бола бастады (геннің қүрылымдық бөліктері). Екінші жағынан, керісінше түсініксіздеу (геннің шекарасыньщ анық еместігі, соның ішінде, транскрипцияны реттейтін, бірақ транскрипцияланбайтын промоторлы болікті және транскрипцияланатын, бірақ трансляцияланбайтын геннің интронды учаскілерінің бөлігі). Бір жагынан, ген өте ұзын ДНҚ молекуласының бір бөлігі екенін біз білеміз, ол екі жіпшеден тұратын ковалентгі байланысқан нуклеотидтердің екі жіпшесінен үзіледі. Ол екеуі бірігіп, қосарлы спираль түзейді және бірінің қасында бірі белгілі жағдайда ковалентгі байланысқа қараганда әлсіз байланысып тұрады.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3" name="Picture 5" descr="Shejire.kz - шежире, елим, рода казахов, ДНК казахов"/>
          <p:cNvPicPr>
            <a:picLocks noChangeAspect="1" noChangeArrowheads="1"/>
          </p:cNvPicPr>
          <p:nvPr/>
        </p:nvPicPr>
        <p:blipFill>
          <a:blip r:embed="rId2"/>
          <a:srcRect/>
          <a:stretch>
            <a:fillRect/>
          </a:stretch>
        </p:blipFill>
        <p:spPr bwMode="auto">
          <a:xfrm>
            <a:off x="1879600" y="814388"/>
            <a:ext cx="9625013" cy="568166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a:xfrm>
            <a:off x="1414463" y="623888"/>
            <a:ext cx="10090150" cy="1281112"/>
          </a:xfrm>
        </p:spPr>
        <p:txBody>
          <a:bodyPr/>
          <a:lstStyle/>
          <a:p>
            <a:pPr algn="ctr"/>
            <a:r>
              <a:rPr lang="ru-RU" b="1" i="1" smtClean="0">
                <a:solidFill>
                  <a:schemeClr val="tx1"/>
                </a:solidFill>
                <a:latin typeface="Times New Roman" pitchFamily="18" charset="0"/>
                <a:cs typeface="Times New Roman" pitchFamily="18" charset="0"/>
              </a:rPr>
              <a:t>Хокс-гендер (Нох-гендер) морфогенезді басқаратын арнайы гендердің мысалы</a:t>
            </a:r>
            <a:r>
              <a:rPr lang="ru-RU" smtClean="0"/>
              <a:t> </a:t>
            </a:r>
          </a:p>
        </p:txBody>
      </p:sp>
      <p:sp>
        <p:nvSpPr>
          <p:cNvPr id="49155" name="Rectangle 3"/>
          <p:cNvSpPr>
            <a:spLocks noGrp="1"/>
          </p:cNvSpPr>
          <p:nvPr>
            <p:ph type="body" idx="4294967295"/>
          </p:nvPr>
        </p:nvSpPr>
        <p:spPr>
          <a:xfrm>
            <a:off x="1581150" y="1828800"/>
            <a:ext cx="9923463" cy="4191000"/>
          </a:xfrm>
          <a:solidFill>
            <a:srgbClr val="808000">
              <a:alpha val="49001"/>
            </a:srgbClr>
          </a:solidFill>
          <a:ln>
            <a:solidFill>
              <a:schemeClr val="accent1"/>
            </a:solidFill>
          </a:ln>
        </p:spPr>
        <p:txBody>
          <a:bodyPr/>
          <a:lstStyle/>
          <a:p>
            <a:r>
              <a:rPr lang="ru-RU" sz="2000" smtClean="0">
                <a:solidFill>
                  <a:schemeClr val="tx1"/>
                </a:solidFill>
                <a:latin typeface="Times New Roman" pitchFamily="18" charset="0"/>
                <a:cs typeface="Times New Roman" pitchFamily="18" charset="0"/>
              </a:rPr>
              <a:t>Хокс-гендер геномда құрылымы жағынан бір-біріне өте жакын сериялар түрінде кездеседі. Әрбір серияда 10-н аса түрі (омыртқалыларда) кездеседі. Нох гендерді сериядагы геннің нөмірімен белгілеу қабылданған. Мысалы. Нохс-6 дегеніміз, берілген ген «С» сериясына жатады жэне онда 6-орынды иеленеді. Сериялар әртүрлі хромосомаларда орналасады. Омыртқалыларда Нох- гендердің 4 сериясы, ал дрозофилаларда және ланцетникте бір сериядан (хромосоманың гаплоидты жиынтыгы) болады. Хромосомадагы Хокс гендердің бір сериясының орналасу реті эмбрион денесінде олардың экспрессиялану орындарының орналасу ретгілігіне сәйкес келеді. Басқаша айтқанда, хромосомада Хокс-гендер сериясы басталатын ген эмбриогенездің гаструляциядан кейінгі сатыларында бастың аймагында транскрипцияланады, олардан кейін орналасқан геңдер мойын аймагында, серияның келесі гендері кеуде бөлімінде, осылайша күйрық бөліміне дейін транскрипцияланады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p:cNvSpPr>
          <p:nvPr>
            <p:ph type="body" idx="4294967295"/>
          </p:nvPr>
        </p:nvSpPr>
        <p:spPr>
          <a:xfrm>
            <a:off x="1727200" y="1060450"/>
            <a:ext cx="4583113" cy="4959350"/>
          </a:xfrm>
          <a:noFill/>
          <a:ln>
            <a:solidFill>
              <a:schemeClr val="accent1"/>
            </a:solidFill>
          </a:ln>
        </p:spPr>
        <p:txBody>
          <a:bodyPr/>
          <a:lstStyle/>
          <a:p>
            <a:r>
              <a:rPr lang="ru-RU" sz="2400" smtClean="0">
                <a:solidFill>
                  <a:schemeClr val="tx1"/>
                </a:solidFill>
                <a:latin typeface="Times New Roman" pitchFamily="18" charset="0"/>
                <a:cs typeface="Times New Roman" pitchFamily="18" charset="0"/>
              </a:rPr>
              <a:t>Әрбір Хокс-геннің экспрессиялану аймақтарының шекаралары эмбрион денесінің алдыңғы жағында айқын көрінеді, ал артқы жағында (каудальдық) транскрипция өнімдерінің концентрациясы біртіндеп төмендейді және нөмірі бойынша келесі Нох- геннің транскрипциялану аймағында төмен деңгейде сақталады.</a:t>
            </a:r>
          </a:p>
        </p:txBody>
      </p:sp>
      <p:pic>
        <p:nvPicPr>
          <p:cNvPr id="50183" name="Picture 7" descr="HOX гены: общие сведения"/>
          <p:cNvPicPr>
            <a:picLocks noChangeAspect="1" noChangeArrowheads="1"/>
          </p:cNvPicPr>
          <p:nvPr/>
        </p:nvPicPr>
        <p:blipFill>
          <a:blip r:embed="rId2"/>
          <a:srcRect/>
          <a:stretch>
            <a:fillRect/>
          </a:stretch>
        </p:blipFill>
        <p:spPr bwMode="auto">
          <a:xfrm>
            <a:off x="6586538" y="1352550"/>
            <a:ext cx="5195887" cy="40608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p:cNvSpPr>
          <p:nvPr>
            <p:ph type="body" idx="4294967295"/>
          </p:nvPr>
        </p:nvSpPr>
        <p:spPr>
          <a:xfrm>
            <a:off x="1622425" y="768350"/>
            <a:ext cx="9882188" cy="5251450"/>
          </a:xfrm>
        </p:spPr>
        <p:txBody>
          <a:bodyPr/>
          <a:lstStyle/>
          <a:p>
            <a:r>
              <a:rPr lang="ru-RU" sz="2000" smtClean="0">
                <a:solidFill>
                  <a:schemeClr val="tx1"/>
                </a:solidFill>
                <a:latin typeface="Times New Roman" pitchFamily="18" charset="0"/>
                <a:cs typeface="Times New Roman" pitchFamily="18" charset="0"/>
              </a:rPr>
              <a:t>Даму биологиясының көз қарасы бойынша, ең қызыктысы,әрбір Хокс-гендердің транскрипциясы бір уақытта бірнеше ұлпаларда (жүйке түтіктершелерінде, остік мезодермада, беттік эктодермада, жүйке қырында), бірақ ұрық денесінің бірдей сегментінде жүреді. Зерттеушілер бірнеше тәжірибелерде эмбрион денесінде концентрациялар градиентін түзетін заттардың белгілі бір концентрациясы деңгейінде Хокс-гендер серияларының нақты бастамаларында транскрипциялана бастайтынын көрсете алды. Ал белгілі-бір Хокс-геннің іске қосылуын, ДНҚ-н геномы белгілі стереохимиялық комплементарлы бөлігімен қосылып, дененің белгілі сегментгерінің (мысалы, жануар денесінің мойын немесе кеуде бөлімінің) дамуына жауапты гендер тобынан тұратын белок синтезі қамтамасыз етеді. Белгілі бір мүшелердің дамуына концентрациялар градиентінің рөлі экспериментатор - морфологтарга белгілі, бірақ бұл концентрациялардың әсер ету механизмі Нох гендер сериясын терең зерттеуге дейін түсініксіз болған еді. Нох гендер және олардың сериялары жануарлар және өсімдіктер әлемі үшін әмбебап және таңғаларлық еді. Қандай жағдай болса да шыбын мен адамның кейбір Нох-гендері арасында бір-бірімен алмасу дәлелденген. </a:t>
            </a:r>
          </a:p>
        </p:txBody>
      </p:sp>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470</TotalTime>
  <Words>1715</Words>
  <Application>Microsoft Office PowerPoint</Application>
  <PresentationFormat>Широкоэкранный</PresentationFormat>
  <Paragraphs>50</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Century Gothic</vt:lpstr>
      <vt:lpstr>Times New Roman</vt:lpstr>
      <vt:lpstr>Wingdings 3</vt:lpstr>
      <vt:lpstr>Легкий дым</vt:lpstr>
      <vt:lpstr>Әл-фараби атындағы Қазақ Ұлттық Университеті Биология және биотехнология факультеті 5В060700-Биология Морфогенездің клеткалық механизмі </vt:lpstr>
      <vt:lpstr>Жоспары:</vt:lpstr>
      <vt:lpstr>Кіріспе</vt:lpstr>
      <vt:lpstr>Презентация PowerPoint</vt:lpstr>
      <vt:lpstr>Презентация PowerPoint</vt:lpstr>
      <vt:lpstr>Презентация PowerPoint</vt:lpstr>
      <vt:lpstr>Хокс-гендер (Нох-гендер) морфогенезді басқаратын арнайы гендердің мысалы </vt:lpstr>
      <vt:lpstr>Презентация PowerPoint</vt:lpstr>
      <vt:lpstr>Презентация PowerPoint</vt:lpstr>
      <vt:lpstr>Презентация PowerPoint</vt:lpstr>
      <vt:lpstr>Презентация PowerPoint</vt:lpstr>
      <vt:lpstr>Презентация PowerPoint</vt:lpstr>
      <vt:lpstr>Даму генетикасы туралы жалпы түсінік </vt:lpstr>
      <vt:lpstr>Презентация PowerPoint</vt:lpstr>
      <vt:lpstr>Презентация PowerPoint</vt:lpstr>
      <vt:lpstr>Презентация PowerPoint</vt:lpstr>
      <vt:lpstr>Презентация PowerPoint</vt:lpstr>
      <vt:lpstr>Презентация PowerPoint</vt:lpstr>
      <vt:lpstr>Қорытынды</vt:lpstr>
      <vt:lpstr>Пайдаланылған әдебиеттер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Қазақстан Республикасы Білім және Ғылым министрлігі Әл-фараби атындағы Қазақ Ұлттық университеті</dc:title>
  <dc:creator>Пользователь</dc:creator>
  <cp:lastModifiedBy>Symbat</cp:lastModifiedBy>
  <cp:revision>9</cp:revision>
  <dcterms:created xsi:type="dcterms:W3CDTF">2020-11-16T14:08:31Z</dcterms:created>
  <dcterms:modified xsi:type="dcterms:W3CDTF">2020-12-24T18:26:06Z</dcterms:modified>
</cp:coreProperties>
</file>